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0"/>
  </p:notesMasterIdLst>
  <p:handoutMasterIdLst>
    <p:handoutMasterId r:id="rId21"/>
  </p:handoutMasterIdLst>
  <p:sldIdLst>
    <p:sldId id="265" r:id="rId5"/>
    <p:sldId id="279" r:id="rId6"/>
    <p:sldId id="266" r:id="rId7"/>
    <p:sldId id="267" r:id="rId8"/>
    <p:sldId id="268" r:id="rId9"/>
    <p:sldId id="270" r:id="rId10"/>
    <p:sldId id="269" r:id="rId11"/>
    <p:sldId id="271" r:id="rId12"/>
    <p:sldId id="272" r:id="rId13"/>
    <p:sldId id="273" r:id="rId14"/>
    <p:sldId id="274" r:id="rId15"/>
    <p:sldId id="275" r:id="rId16"/>
    <p:sldId id="276" r:id="rId17"/>
    <p:sldId id="277" r:id="rId18"/>
    <p:sldId id="27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115" d="100"/>
          <a:sy n="115" d="100"/>
        </p:scale>
        <p:origin x="14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0A117CE-6635-4FAB-86D2-01173AF6CEE6}"/>
    <pc:docChg chg="modSld sldOrd">
      <pc:chgData name="" userId="" providerId="" clId="Web-{20A117CE-6635-4FAB-86D2-01173AF6CEE6}" dt="2018-02-20T17:27:54.487" v="133"/>
      <pc:docMkLst>
        <pc:docMk/>
      </pc:docMkLst>
      <pc:sldChg chg="modSp">
        <pc:chgData name="" userId="" providerId="" clId="Web-{20A117CE-6635-4FAB-86D2-01173AF6CEE6}" dt="2018-02-20T17:27:54.487" v="132"/>
        <pc:sldMkLst>
          <pc:docMk/>
          <pc:sldMk cId="1375391719" sldId="268"/>
        </pc:sldMkLst>
        <pc:spChg chg="mod">
          <ac:chgData name="" userId="" providerId="" clId="Web-{20A117CE-6635-4FAB-86D2-01173AF6CEE6}" dt="2018-02-20T17:27:54.487" v="132"/>
          <ac:spMkLst>
            <pc:docMk/>
            <pc:sldMk cId="1375391719" sldId="268"/>
            <ac:spMk id="2" creationId="{00000000-0000-0000-0000-000000000000}"/>
          </ac:spMkLst>
        </pc:spChg>
      </pc:sldChg>
      <pc:sldChg chg="ord">
        <pc:chgData name="" userId="" providerId="" clId="Web-{20A117CE-6635-4FAB-86D2-01173AF6CEE6}" dt="2018-02-20T17:20:41.625" v="1"/>
        <pc:sldMkLst>
          <pc:docMk/>
          <pc:sldMk cId="725581151" sldId="270"/>
        </pc:sldMkLst>
      </pc:sldChg>
      <pc:sldChg chg="modSp">
        <pc:chgData name="" userId="" providerId="" clId="Web-{20A117CE-6635-4FAB-86D2-01173AF6CEE6}" dt="2018-02-20T17:25:56.970" v="124"/>
        <pc:sldMkLst>
          <pc:docMk/>
          <pc:sldMk cId="610663953" sldId="271"/>
        </pc:sldMkLst>
        <pc:spChg chg="mod">
          <ac:chgData name="" userId="" providerId="" clId="Web-{20A117CE-6635-4FAB-86D2-01173AF6CEE6}" dt="2018-02-20T17:25:56.970" v="124"/>
          <ac:spMkLst>
            <pc:docMk/>
            <pc:sldMk cId="610663953" sldId="271"/>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target1" loCatId="relationship" qsTypeId="urn:microsoft.com/office/officeart/2005/8/quickstyle/simple4" qsCatId="simple" csTypeId="urn:microsoft.com/office/officeart/2005/8/colors/colorful2" csCatId="colorful" phldr="1"/>
      <dgm:spPr/>
      <dgm:t>
        <a:bodyPr/>
        <a:lstStyle/>
        <a:p>
          <a:endParaRPr lang="en-US"/>
        </a:p>
      </dgm:t>
    </dgm:pt>
    <dgm:pt modelId="{4DF9FE7B-F642-4898-A360-D4E3814E1A3D}">
      <dgm:prSet phldrT="[Text]"/>
      <dgm:spPr/>
      <dgm:t>
        <a:bodyPr/>
        <a:lstStyle/>
        <a:p>
          <a:endParaRPr lang="en-US" dirty="0"/>
        </a:p>
      </dgm:t>
      <dgm:extLst>
        <a:ext uri="{E40237B7-FDA0-4F09-8148-C483321AD2D9}">
          <dgm14:cNvPr xmlns:dgm14="http://schemas.microsoft.com/office/drawing/2010/diagram" id="0" name="" title="Group A heading and tasks"/>
        </a:ext>
      </dgm:extLs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3929B1E1-4BC4-4C73-ABE8-27CEF96A3652}">
      <dgm:prSet phldrT="[Text]"/>
      <dgm:spPr/>
      <dgm:t>
        <a:bodyPr/>
        <a:lstStyle/>
        <a:p>
          <a:endParaRPr lang="en-US" dirty="0"/>
        </a:p>
      </dgm:t>
      <dgm:extLst>
        <a:ext uri="{E40237B7-FDA0-4F09-8148-C483321AD2D9}">
          <dgm14:cNvPr xmlns:dgm14="http://schemas.microsoft.com/office/drawing/2010/diagram" id="0" name="" title="Group B heading and tasks"/>
        </a:ext>
      </dgm:extLs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60CDF8D0-D4FC-4467-A51E-79C5A58B0B2C}">
      <dgm:prSet phldrT="[Text]"/>
      <dgm:spPr/>
      <dgm:t>
        <a:bodyPr/>
        <a:lstStyle/>
        <a:p>
          <a:endParaRPr lang="en-US" dirty="0"/>
        </a:p>
      </dgm:t>
      <dgm:extLst>
        <a:ext uri="{E40237B7-FDA0-4F09-8148-C483321AD2D9}">
          <dgm14:cNvPr xmlns:dgm14="http://schemas.microsoft.com/office/drawing/2010/diagram" id="0" name="" title="Group C heading and tasks"/>
        </a:ext>
      </dgm:extLst>
    </dgm:pt>
    <dgm:pt modelId="{E12A269F-AB82-486A-9077-80F2BBBE48C2}" type="parTrans" cxnId="{2BA65DEC-E719-4ED3-8135-48349D42DD04}">
      <dgm:prSet/>
      <dgm:spPr/>
      <dgm:t>
        <a:bodyPr/>
        <a:lstStyle/>
        <a:p>
          <a:endParaRPr lang="en-US"/>
        </a:p>
      </dgm:t>
    </dgm:pt>
    <dgm:pt modelId="{3F7FD59D-A716-4310-A89A-AB6F740D9FFF}" type="sibTrans" cxnId="{2BA65DEC-E719-4ED3-8135-48349D42DD04}">
      <dgm:prSet/>
      <dgm:spPr/>
      <dgm:t>
        <a:bodyPr/>
        <a:lstStyle/>
        <a:p>
          <a:endParaRPr lang="en-US"/>
        </a:p>
      </dgm:t>
    </dgm:pt>
    <dgm:pt modelId="{AA67F66C-F4E3-4AE3-9C55-A9DF49CFA6B2}" type="pres">
      <dgm:prSet presAssocID="{3F442EA2-39BA-4C9A-AD59-755D4917D532}" presName="composite" presStyleCnt="0">
        <dgm:presLayoutVars>
          <dgm:chMax val="5"/>
          <dgm:dir/>
          <dgm:resizeHandles val="exact"/>
        </dgm:presLayoutVars>
      </dgm:prSet>
      <dgm:spPr/>
      <dgm:t>
        <a:bodyPr/>
        <a:lstStyle/>
        <a:p>
          <a:endParaRPr lang="en-US"/>
        </a:p>
      </dgm:t>
    </dgm:pt>
    <dgm:pt modelId="{CBC7FCC3-4508-4A2C-A699-80B56AC4DB56}" type="pres">
      <dgm:prSet presAssocID="{4DF9FE7B-F642-4898-A360-D4E3814E1A3D}" presName="circle1" presStyleLbl="lnNode1" presStyleIdx="0" presStyleCnt="3"/>
      <dgm:spPr>
        <a:noFill/>
        <a:ln>
          <a:noFill/>
        </a:ln>
      </dgm:spPr>
      <dgm:extLst>
        <a:ext uri="{E40237B7-FDA0-4F09-8148-C483321AD2D9}">
          <dgm14:cNvPr xmlns:dgm14="http://schemas.microsoft.com/office/drawing/2010/diagram" id="0" name="" title="Inside ring of target representing Group A"/>
        </a:ext>
      </dgm:extLst>
    </dgm:pt>
    <dgm:pt modelId="{721C4484-2C4E-47CE-9E3D-C44F02A7E166}" type="pres">
      <dgm:prSet presAssocID="{4DF9FE7B-F642-4898-A360-D4E3814E1A3D}" presName="text1" presStyleLbl="revTx" presStyleIdx="0" presStyleCnt="3">
        <dgm:presLayoutVars>
          <dgm:bulletEnabled val="1"/>
        </dgm:presLayoutVars>
      </dgm:prSet>
      <dgm:spPr/>
      <dgm:t>
        <a:bodyPr/>
        <a:lstStyle/>
        <a:p>
          <a:endParaRPr lang="en-US"/>
        </a:p>
      </dgm:t>
    </dgm:pt>
    <dgm:pt modelId="{BD57CE74-1890-43D3-8AF8-CC63CCCAD27B}" type="pres">
      <dgm:prSet presAssocID="{4DF9FE7B-F642-4898-A360-D4E3814E1A3D}" presName="line1" presStyleLbl="callout" presStyleIdx="0" presStyleCnt="6"/>
      <dgm:spPr/>
    </dgm:pt>
    <dgm:pt modelId="{47E073D5-28F9-48F7-9EE3-CD1ABC58D94E}" type="pres">
      <dgm:prSet presAssocID="{4DF9FE7B-F642-4898-A360-D4E3814E1A3D}" presName="d1" presStyleLbl="callout" presStyleIdx="1" presStyleCnt="6" custLinFactX="383284" custLinFactNeighborX="400000" custLinFactNeighborY="3333"/>
      <dgm:spPr/>
    </dgm:pt>
    <dgm:pt modelId="{B736C755-26C8-4FEA-91D7-F8104FF77E82}" type="pres">
      <dgm:prSet presAssocID="{3929B1E1-4BC4-4C73-ABE8-27CEF96A3652}" presName="circle2" presStyleLbl="lnNode1" presStyleIdx="1" presStyleCnt="3" custLinFactX="483535" custLinFactNeighborX="500000" custLinFactNeighborY="-96176"/>
      <dgm:spPr>
        <a:noFill/>
        <a:ln>
          <a:noFill/>
        </a:ln>
      </dgm:spPr>
      <dgm:extLst>
        <a:ext uri="{E40237B7-FDA0-4F09-8148-C483321AD2D9}">
          <dgm14:cNvPr xmlns:dgm14="http://schemas.microsoft.com/office/drawing/2010/diagram" id="0" name="" title="Middle ring of target representing Group B"/>
        </a:ext>
      </dgm:extLst>
    </dgm:pt>
    <dgm:pt modelId="{CEA4BEA9-01EB-4151-A2FD-98FDADE4D4C5}" type="pres">
      <dgm:prSet presAssocID="{3929B1E1-4BC4-4C73-ABE8-27CEF96A3652}" presName="text2" presStyleLbl="revTx" presStyleIdx="1" presStyleCnt="3">
        <dgm:presLayoutVars>
          <dgm:bulletEnabled val="1"/>
        </dgm:presLayoutVars>
      </dgm:prSet>
      <dgm:spPr/>
      <dgm:t>
        <a:bodyPr/>
        <a:lstStyle/>
        <a:p>
          <a:endParaRPr lang="en-US"/>
        </a:p>
      </dgm:t>
    </dgm:pt>
    <dgm:pt modelId="{ED3D34C2-9BDC-4865-B076-019F361ABD54}" type="pres">
      <dgm:prSet presAssocID="{3929B1E1-4BC4-4C73-ABE8-27CEF96A3652}" presName="line2" presStyleLbl="callout" presStyleIdx="2" presStyleCnt="6"/>
      <dgm:spPr/>
    </dgm:pt>
    <dgm:pt modelId="{6EAB163B-9BDD-4B30-AF27-57BCEF47A7CE}" type="pres">
      <dgm:prSet presAssocID="{3929B1E1-4BC4-4C73-ABE8-27CEF96A3652}" presName="d2" presStyleLbl="callout" presStyleIdx="3" presStyleCnt="6"/>
      <dgm:spPr>
        <a:ln>
          <a:noFill/>
        </a:ln>
      </dgm:spPr>
    </dgm:pt>
    <dgm:pt modelId="{62624312-B6AB-4491-B341-2BB3F078D684}" type="pres">
      <dgm:prSet presAssocID="{60CDF8D0-D4FC-4467-A51E-79C5A58B0B2C}" presName="circle3" presStyleLbl="lnNode1" presStyleIdx="2" presStyleCnt="3" custScaleX="166667" custScaleY="218827" custLinFactX="400000" custLinFactNeighborX="454648" custLinFactNeighborY="50917"/>
      <dgm:spPr>
        <a:noFill/>
      </dgm:spPr>
      <dgm:extLst>
        <a:ext uri="{E40237B7-FDA0-4F09-8148-C483321AD2D9}">
          <dgm14:cNvPr xmlns:dgm14="http://schemas.microsoft.com/office/drawing/2010/diagram" id="0" name="" title="Outside ring of target representing Group C"/>
        </a:ext>
      </dgm:extLst>
    </dgm:pt>
    <dgm:pt modelId="{F4B3DB09-8D8A-4833-A3A0-C8C2FB6EE995}" type="pres">
      <dgm:prSet presAssocID="{60CDF8D0-D4FC-4467-A51E-79C5A58B0B2C}" presName="text3" presStyleLbl="revTx" presStyleIdx="2" presStyleCnt="3">
        <dgm:presLayoutVars>
          <dgm:bulletEnabled val="1"/>
        </dgm:presLayoutVars>
      </dgm:prSet>
      <dgm:spPr/>
      <dgm:t>
        <a:bodyPr/>
        <a:lstStyle/>
        <a:p>
          <a:endParaRPr lang="en-US"/>
        </a:p>
      </dgm:t>
    </dgm:pt>
    <dgm:pt modelId="{A0324D28-E700-487E-A5A5-E2FB1D5914A7}" type="pres">
      <dgm:prSet presAssocID="{60CDF8D0-D4FC-4467-A51E-79C5A58B0B2C}" presName="line3" presStyleLbl="callout" presStyleIdx="4" presStyleCnt="6"/>
      <dgm:spPr/>
    </dgm:pt>
    <dgm:pt modelId="{822C1557-A7EF-4D85-AEDD-F484CC850E49}" type="pres">
      <dgm:prSet presAssocID="{60CDF8D0-D4FC-4467-A51E-79C5A58B0B2C}" presName="d3" presStyleLbl="callout" presStyleIdx="5" presStyleCnt="6"/>
      <dgm:spPr/>
    </dgm:pt>
  </dgm:ptLst>
  <dgm:cxnLst>
    <dgm:cxn modelId="{5A70FA4A-195D-4B31-AA86-3DC5D1C2EC98}" type="presOf" srcId="{60CDF8D0-D4FC-4467-A51E-79C5A58B0B2C}" destId="{F4B3DB09-8D8A-4833-A3A0-C8C2FB6EE995}" srcOrd="0" destOrd="0" presId="urn:microsoft.com/office/officeart/2005/8/layout/target1"/>
    <dgm:cxn modelId="{1339090C-9A95-4C05-841C-FA3AF987601B}" srcId="{3F442EA2-39BA-4C9A-AD59-755D4917D532}" destId="{3929B1E1-4BC4-4C73-ABE8-27CEF96A3652}" srcOrd="1" destOrd="0" parTransId="{F356CC76-9117-4B79-A270-BBBAFD3E9C79}" sibTransId="{19BA0C22-38BB-4E9F-89D5-0FF5FF9F12CE}"/>
    <dgm:cxn modelId="{7A4B474F-94DE-4C9D-BBC3-D696C78BEEF1}" type="presOf" srcId="{3929B1E1-4BC4-4C73-ABE8-27CEF96A3652}" destId="{CEA4BEA9-01EB-4151-A2FD-98FDADE4D4C5}" srcOrd="0" destOrd="0" presId="urn:microsoft.com/office/officeart/2005/8/layout/target1"/>
    <dgm:cxn modelId="{7540B0A9-79C0-422C-9A30-1FFC79A03107}" type="presOf" srcId="{3F442EA2-39BA-4C9A-AD59-755D4917D532}" destId="{AA67F66C-F4E3-4AE3-9C55-A9DF49CFA6B2}" srcOrd="0" destOrd="0" presId="urn:microsoft.com/office/officeart/2005/8/layout/target1"/>
    <dgm:cxn modelId="{EBD8BE8D-6018-43E2-B081-034BB5656EB6}" srcId="{3F442EA2-39BA-4C9A-AD59-755D4917D532}" destId="{4DF9FE7B-F642-4898-A360-D4E3814E1A3D}" srcOrd="0" destOrd="0" parTransId="{1C10F06D-860A-4604-A7AD-02E614FE3976}" sibTransId="{43C18EFF-81FC-4D70-8C6B-E95FF3730413}"/>
    <dgm:cxn modelId="{21A6251B-C0F9-4719-8ECF-31915EFD814C}" type="presOf" srcId="{4DF9FE7B-F642-4898-A360-D4E3814E1A3D}" destId="{721C4484-2C4E-47CE-9E3D-C44F02A7E166}" srcOrd="0" destOrd="0" presId="urn:microsoft.com/office/officeart/2005/8/layout/target1"/>
    <dgm:cxn modelId="{2BA65DEC-E719-4ED3-8135-48349D42DD04}" srcId="{3F442EA2-39BA-4C9A-AD59-755D4917D532}" destId="{60CDF8D0-D4FC-4467-A51E-79C5A58B0B2C}" srcOrd="2" destOrd="0" parTransId="{E12A269F-AB82-486A-9077-80F2BBBE48C2}" sibTransId="{3F7FD59D-A716-4310-A89A-AB6F740D9FFF}"/>
    <dgm:cxn modelId="{6B8A0600-2F3C-4C1C-BB0C-35E13595CB36}" type="presParOf" srcId="{AA67F66C-F4E3-4AE3-9C55-A9DF49CFA6B2}" destId="{CBC7FCC3-4508-4A2C-A699-80B56AC4DB56}" srcOrd="0" destOrd="0" presId="urn:microsoft.com/office/officeart/2005/8/layout/target1"/>
    <dgm:cxn modelId="{CD986D54-F397-4C00-B589-80D8AA5D9D7E}" type="presParOf" srcId="{AA67F66C-F4E3-4AE3-9C55-A9DF49CFA6B2}" destId="{721C4484-2C4E-47CE-9E3D-C44F02A7E166}" srcOrd="1" destOrd="0" presId="urn:microsoft.com/office/officeart/2005/8/layout/target1"/>
    <dgm:cxn modelId="{310C3318-566D-4605-B45E-C9F096662669}" type="presParOf" srcId="{AA67F66C-F4E3-4AE3-9C55-A9DF49CFA6B2}" destId="{BD57CE74-1890-43D3-8AF8-CC63CCCAD27B}" srcOrd="2" destOrd="0" presId="urn:microsoft.com/office/officeart/2005/8/layout/target1"/>
    <dgm:cxn modelId="{E7FD8EA0-A4C2-4C81-9E17-2C0723092A0D}" type="presParOf" srcId="{AA67F66C-F4E3-4AE3-9C55-A9DF49CFA6B2}" destId="{47E073D5-28F9-48F7-9EE3-CD1ABC58D94E}" srcOrd="3" destOrd="0" presId="urn:microsoft.com/office/officeart/2005/8/layout/target1"/>
    <dgm:cxn modelId="{FB3B2AFE-BD25-46C2-8C5E-1C20603FF4D3}" type="presParOf" srcId="{AA67F66C-F4E3-4AE3-9C55-A9DF49CFA6B2}" destId="{B736C755-26C8-4FEA-91D7-F8104FF77E82}" srcOrd="4" destOrd="0" presId="urn:microsoft.com/office/officeart/2005/8/layout/target1"/>
    <dgm:cxn modelId="{A386DEDE-2E7A-4C9B-9576-C13AA320E81B}" type="presParOf" srcId="{AA67F66C-F4E3-4AE3-9C55-A9DF49CFA6B2}" destId="{CEA4BEA9-01EB-4151-A2FD-98FDADE4D4C5}" srcOrd="5" destOrd="0" presId="urn:microsoft.com/office/officeart/2005/8/layout/target1"/>
    <dgm:cxn modelId="{53EC1AED-3FAE-42A4-BE82-3ECC9A7A79CF}" type="presParOf" srcId="{AA67F66C-F4E3-4AE3-9C55-A9DF49CFA6B2}" destId="{ED3D34C2-9BDC-4865-B076-019F361ABD54}" srcOrd="6" destOrd="0" presId="urn:microsoft.com/office/officeart/2005/8/layout/target1"/>
    <dgm:cxn modelId="{CB12964F-A01A-4221-AB86-1CAE99A1765B}" type="presParOf" srcId="{AA67F66C-F4E3-4AE3-9C55-A9DF49CFA6B2}" destId="{6EAB163B-9BDD-4B30-AF27-57BCEF47A7CE}" srcOrd="7" destOrd="0" presId="urn:microsoft.com/office/officeart/2005/8/layout/target1"/>
    <dgm:cxn modelId="{F347D77B-7F1F-4238-B49A-011DDC75B3CA}" type="presParOf" srcId="{AA67F66C-F4E3-4AE3-9C55-A9DF49CFA6B2}" destId="{62624312-B6AB-4491-B341-2BB3F078D684}" srcOrd="8" destOrd="0" presId="urn:microsoft.com/office/officeart/2005/8/layout/target1"/>
    <dgm:cxn modelId="{12BC6203-E603-464F-87A0-3436395E77CA}" type="presParOf" srcId="{AA67F66C-F4E3-4AE3-9C55-A9DF49CFA6B2}" destId="{F4B3DB09-8D8A-4833-A3A0-C8C2FB6EE995}" srcOrd="9" destOrd="0" presId="urn:microsoft.com/office/officeart/2005/8/layout/target1"/>
    <dgm:cxn modelId="{8CC0E9D2-8B9C-4FDD-BE56-8191C6630AC1}" type="presParOf" srcId="{AA67F66C-F4E3-4AE3-9C55-A9DF49CFA6B2}" destId="{A0324D28-E700-487E-A5A5-E2FB1D5914A7}" srcOrd="10" destOrd="0" presId="urn:microsoft.com/office/officeart/2005/8/layout/target1"/>
    <dgm:cxn modelId="{F88FD1D1-8324-4685-ABE8-1B294BBEA0EB}" type="presParOf" srcId="{AA67F66C-F4E3-4AE3-9C55-A9DF49CFA6B2}" destId="{822C1557-A7EF-4D85-AEDD-F484CC850E49}"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24312-B6AB-4491-B341-2BB3F078D684}">
      <dsp:nvSpPr>
        <dsp:cNvPr id="0" name=""/>
        <dsp:cNvSpPr/>
      </dsp:nvSpPr>
      <dsp:spPr>
        <a:xfrm>
          <a:off x="-1" y="472549"/>
          <a:ext cx="773408" cy="1015454"/>
        </a:xfrm>
        <a:prstGeom prst="ellipse">
          <a:avLst/>
        </a:prstGeom>
        <a:noFill/>
        <a:ln w="9525" cap="flat" cmpd="sng" algn="ctr">
          <a:solidFill>
            <a:schemeClr val="lt1">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736C755-26C8-4FEA-91D7-F8104FF77E82}">
      <dsp:nvSpPr>
        <dsp:cNvPr id="0" name=""/>
        <dsp:cNvSpPr/>
      </dsp:nvSpPr>
      <dsp:spPr>
        <a:xfrm>
          <a:off x="494980" y="337009"/>
          <a:ext cx="278426" cy="278426"/>
        </a:xfrm>
        <a:prstGeom prst="ellipse">
          <a:avLst/>
        </a:prstGeom>
        <a:noFill/>
        <a:ln w="9525" cap="flat" cmpd="sng" algn="ctr">
          <a:noFill/>
          <a:prstDash val="solid"/>
        </a:ln>
        <a:effectLst>
          <a:outerShdw blurRad="50800" dist="38100" dir="14700000" algn="t"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BC7FCC3-4508-4A2C-A699-80B56AC4DB56}">
      <dsp:nvSpPr>
        <dsp:cNvPr id="0" name=""/>
        <dsp:cNvSpPr/>
      </dsp:nvSpPr>
      <dsp:spPr>
        <a:xfrm>
          <a:off x="262958" y="697597"/>
          <a:ext cx="92808" cy="92808"/>
        </a:xfrm>
        <a:prstGeom prst="ellipse">
          <a:avLst/>
        </a:prstGeom>
        <a:noFill/>
        <a:ln w="9525" cap="flat" cmpd="sng" algn="ctr">
          <a:noFill/>
          <a:prstDash val="solid"/>
        </a:ln>
        <a:effectLst>
          <a:outerShdw blurRad="50800" dist="38100" dir="14700000" algn="t"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21C4484-2C4E-47CE-9E3D-C44F02A7E166}">
      <dsp:nvSpPr>
        <dsp:cNvPr id="0" name=""/>
        <dsp:cNvSpPr/>
      </dsp:nvSpPr>
      <dsp:spPr>
        <a:xfrm>
          <a:off x="618725" y="357298"/>
          <a:ext cx="232022" cy="13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10160" rIns="10160" bIns="10160" numCol="1" spcCol="1270" anchor="ctr" anchorCtr="0">
          <a:noAutofit/>
        </a:bodyPr>
        <a:lstStyle/>
        <a:p>
          <a:pPr lvl="0" algn="l" defTabSz="355600">
            <a:lnSpc>
              <a:spcPct val="90000"/>
            </a:lnSpc>
            <a:spcBef>
              <a:spcPct val="0"/>
            </a:spcBef>
            <a:spcAft>
              <a:spcPct val="35000"/>
            </a:spcAft>
          </a:pPr>
          <a:endParaRPr lang="en-US" sz="800" kern="1200" dirty="0"/>
        </a:p>
      </dsp:txBody>
      <dsp:txXfrm>
        <a:off x="618725" y="357298"/>
        <a:ext cx="232022" cy="135346"/>
      </dsp:txXfrm>
    </dsp:sp>
    <dsp:sp modelId="{BD57CE74-1890-43D3-8AF8-CC63CCCAD27B}">
      <dsp:nvSpPr>
        <dsp:cNvPr id="0" name=""/>
        <dsp:cNvSpPr/>
      </dsp:nvSpPr>
      <dsp:spPr>
        <a:xfrm>
          <a:off x="560720" y="424971"/>
          <a:ext cx="5800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47E073D5-28F9-48F7-9EE3-CD1ABC58D94E}">
      <dsp:nvSpPr>
        <dsp:cNvPr id="0" name=""/>
        <dsp:cNvSpPr/>
      </dsp:nvSpPr>
      <dsp:spPr>
        <a:xfrm rot="5400000">
          <a:off x="488367" y="469593"/>
          <a:ext cx="318953" cy="251125"/>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CEA4BEA9-01EB-4151-A2FD-98FDADE4D4C5}">
      <dsp:nvSpPr>
        <dsp:cNvPr id="0" name=""/>
        <dsp:cNvSpPr/>
      </dsp:nvSpPr>
      <dsp:spPr>
        <a:xfrm>
          <a:off x="618725" y="492644"/>
          <a:ext cx="232022" cy="13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10160" rIns="10160" bIns="10160" numCol="1" spcCol="1270" anchor="ctr" anchorCtr="0">
          <a:noAutofit/>
        </a:bodyPr>
        <a:lstStyle/>
        <a:p>
          <a:pPr lvl="0" algn="l" defTabSz="355600">
            <a:lnSpc>
              <a:spcPct val="90000"/>
            </a:lnSpc>
            <a:spcBef>
              <a:spcPct val="0"/>
            </a:spcBef>
            <a:spcAft>
              <a:spcPct val="35000"/>
            </a:spcAft>
          </a:pPr>
          <a:endParaRPr lang="en-US" sz="800" kern="1200" dirty="0"/>
        </a:p>
      </dsp:txBody>
      <dsp:txXfrm>
        <a:off x="618725" y="492644"/>
        <a:ext cx="232022" cy="135346"/>
      </dsp:txXfrm>
    </dsp:sp>
    <dsp:sp modelId="{ED3D34C2-9BDC-4865-B076-019F361ABD54}">
      <dsp:nvSpPr>
        <dsp:cNvPr id="0" name=""/>
        <dsp:cNvSpPr/>
      </dsp:nvSpPr>
      <dsp:spPr>
        <a:xfrm>
          <a:off x="560720" y="560317"/>
          <a:ext cx="5800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6EAB163B-9BDD-4B30-AF27-57BCEF47A7CE}">
      <dsp:nvSpPr>
        <dsp:cNvPr id="0" name=""/>
        <dsp:cNvSpPr/>
      </dsp:nvSpPr>
      <dsp:spPr>
        <a:xfrm rot="5400000">
          <a:off x="343911" y="592197"/>
          <a:ext cx="248542" cy="184612"/>
        </a:xfrm>
        <a:prstGeom prst="line">
          <a:avLst/>
        </a:prstGeom>
        <a:solidFill>
          <a:schemeClr val="accent2">
            <a:hueOff val="0"/>
            <a:satOff val="0"/>
            <a:lumOff val="0"/>
            <a:alphaOff val="0"/>
          </a:schemeClr>
        </a:solidFill>
        <a:ln w="12700" cap="flat" cmpd="sng" algn="ctr">
          <a:no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F4B3DB09-8D8A-4833-A3A0-C8C2FB6EE995}">
      <dsp:nvSpPr>
        <dsp:cNvPr id="0" name=""/>
        <dsp:cNvSpPr/>
      </dsp:nvSpPr>
      <dsp:spPr>
        <a:xfrm>
          <a:off x="618725" y="627990"/>
          <a:ext cx="232022" cy="135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10160" rIns="10160" bIns="10160" numCol="1" spcCol="1270" anchor="ctr" anchorCtr="0">
          <a:noAutofit/>
        </a:bodyPr>
        <a:lstStyle/>
        <a:p>
          <a:pPr lvl="0" algn="l" defTabSz="355600">
            <a:lnSpc>
              <a:spcPct val="90000"/>
            </a:lnSpc>
            <a:spcBef>
              <a:spcPct val="0"/>
            </a:spcBef>
            <a:spcAft>
              <a:spcPct val="35000"/>
            </a:spcAft>
          </a:pPr>
          <a:endParaRPr lang="en-US" sz="800" kern="1200" dirty="0"/>
        </a:p>
      </dsp:txBody>
      <dsp:txXfrm>
        <a:off x="618725" y="627990"/>
        <a:ext cx="232022" cy="135346"/>
      </dsp:txXfrm>
    </dsp:sp>
    <dsp:sp modelId="{A0324D28-E700-487E-A5A5-E2FB1D5914A7}">
      <dsp:nvSpPr>
        <dsp:cNvPr id="0" name=""/>
        <dsp:cNvSpPr/>
      </dsp:nvSpPr>
      <dsp:spPr>
        <a:xfrm>
          <a:off x="560720" y="695664"/>
          <a:ext cx="5800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822C1557-A7EF-4D85-AEDD-F484CC850E49}">
      <dsp:nvSpPr>
        <dsp:cNvPr id="0" name=""/>
        <dsp:cNvSpPr/>
      </dsp:nvSpPr>
      <dsp:spPr>
        <a:xfrm rot="5400000">
          <a:off x="412458" y="725324"/>
          <a:ext cx="177574" cy="118099"/>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63500" dist="25400" dir="14700000" algn="t" rotWithShape="0">
            <a:srgbClr val="000000">
              <a:alpha val="50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1658A34-83F4-4B2E-BC5A-DE51EE8822F9}" type="datetimeFigureOut">
              <a:rPr lang="en-US" smtClean="0"/>
              <a:t>2/21/2018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F2E1917-0BAF-4687-978A-82FFF05559C3}" type="datetimeFigureOut">
              <a:rPr lang="en-US" smtClean="0"/>
              <a:t>2/21/2018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2/21/2018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2/21/2018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2/21/2018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2/21/2018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2/21/2018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2/21/2018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2/21/2018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2/21/2018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2/21/2018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2/21/2018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2/21/2018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2/21/2018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2/21/2018</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b="1" dirty="0">
              <a:solidFill>
                <a:srgbClr val="0070C0"/>
              </a:solidFill>
            </a:endParaRPr>
          </a:p>
        </p:txBody>
      </p:sp>
      <p:pic>
        <p:nvPicPr>
          <p:cNvPr id="5" name="Picture 4"/>
          <p:cNvPicPr>
            <a:picLocks noChangeAspect="1"/>
          </p:cNvPicPr>
          <p:nvPr/>
        </p:nvPicPr>
        <p:blipFill>
          <a:blip r:embed="rId2"/>
          <a:stretch>
            <a:fillRect/>
          </a:stretch>
        </p:blipFill>
        <p:spPr>
          <a:xfrm>
            <a:off x="1332807" y="392432"/>
            <a:ext cx="9210707" cy="6419212"/>
          </a:xfrm>
          <a:prstGeom prst="rect">
            <a:avLst/>
          </a:prstGeom>
        </p:spPr>
      </p:pic>
      <p:sp>
        <p:nvSpPr>
          <p:cNvPr id="6" name="Rectangle 5"/>
          <p:cNvSpPr/>
          <p:nvPr/>
        </p:nvSpPr>
        <p:spPr>
          <a:xfrm>
            <a:off x="2104511" y="1865868"/>
            <a:ext cx="6091348" cy="769441"/>
          </a:xfrm>
          <a:prstGeom prst="rect">
            <a:avLst/>
          </a:prstGeom>
        </p:spPr>
        <p:txBody>
          <a:bodyPr wrap="none">
            <a:spAutoFit/>
          </a:bodyPr>
          <a:lstStyle/>
          <a:p>
            <a:r>
              <a:rPr lang="en-US" sz="4000" b="1" dirty="0">
                <a:solidFill>
                  <a:srgbClr val="0070C0"/>
                </a:solidFill>
                <a:latin typeface="+mj-lt"/>
              </a:rPr>
              <a:t>Educating from the Hea</a:t>
            </a:r>
            <a:r>
              <a:rPr lang="en-US" sz="4400" b="1" dirty="0">
                <a:solidFill>
                  <a:srgbClr val="0070C0"/>
                </a:solidFill>
              </a:rPr>
              <a:t>rt</a:t>
            </a:r>
            <a:endParaRPr lang="en-IE" sz="4400" b="1" dirty="0">
              <a:solidFill>
                <a:srgbClr val="0070C0"/>
              </a:solidFill>
            </a:endParaRPr>
          </a:p>
        </p:txBody>
      </p:sp>
      <p:sp>
        <p:nvSpPr>
          <p:cNvPr id="7" name="Rectangle 6"/>
          <p:cNvSpPr/>
          <p:nvPr/>
        </p:nvSpPr>
        <p:spPr>
          <a:xfrm>
            <a:off x="1964092" y="4158427"/>
            <a:ext cx="3669792" cy="923330"/>
          </a:xfrm>
          <a:prstGeom prst="rect">
            <a:avLst/>
          </a:prstGeom>
        </p:spPr>
        <p:txBody>
          <a:bodyPr wrap="square">
            <a:spAutoFit/>
          </a:bodyPr>
          <a:lstStyle/>
          <a:p>
            <a:r>
              <a:rPr lang="en-US" b="1" dirty="0">
                <a:solidFill>
                  <a:srgbClr val="0070C0"/>
                </a:solidFill>
              </a:rPr>
              <a:t>Family of the Sacred Heart –a stamp, an imprint that brings us closer and links us</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3600" b="1" dirty="0"/>
              <a:t>P</a:t>
            </a:r>
            <a:r>
              <a:rPr lang="en-IE" sz="3600" b="1" dirty="0" smtClean="0"/>
              <a:t>utting </a:t>
            </a:r>
            <a:r>
              <a:rPr lang="en-IE" sz="3600" b="1" dirty="0"/>
              <a:t>beauty in our mission</a:t>
            </a:r>
          </a:p>
        </p:txBody>
      </p:sp>
      <p:sp>
        <p:nvSpPr>
          <p:cNvPr id="3" name="Content Placeholder 2"/>
          <p:cNvSpPr>
            <a:spLocks noGrp="1"/>
          </p:cNvSpPr>
          <p:nvPr>
            <p:ph sz="half" idx="1"/>
          </p:nvPr>
        </p:nvSpPr>
        <p:spPr>
          <a:xfrm>
            <a:off x="1845425" y="1556512"/>
            <a:ext cx="4487468" cy="4046266"/>
          </a:xfrm>
        </p:spPr>
        <p:txBody>
          <a:bodyPr>
            <a:normAutofit fontScale="85000" lnSpcReduction="10000"/>
          </a:bodyPr>
          <a:lstStyle/>
          <a:p>
            <a:pPr marL="0" indent="0">
              <a:buClr>
                <a:srgbClr val="0070C0"/>
              </a:buClr>
              <a:buNone/>
            </a:pPr>
            <a:endParaRPr lang="en-US" b="1" dirty="0" smtClean="0">
              <a:solidFill>
                <a:srgbClr val="0070C0"/>
              </a:solidFill>
            </a:endParaRPr>
          </a:p>
          <a:p>
            <a:pPr marL="0" indent="0">
              <a:buClr>
                <a:srgbClr val="0070C0"/>
              </a:buClr>
              <a:buNone/>
            </a:pPr>
            <a:r>
              <a:rPr lang="en-US" dirty="0" smtClean="0">
                <a:solidFill>
                  <a:srgbClr val="0070C0"/>
                </a:solidFill>
                <a:latin typeface="+mj-lt"/>
              </a:rPr>
              <a:t>Obsession with performance, efficiency, aims, competition etc. versus calm, amazement, openness.</a:t>
            </a:r>
          </a:p>
          <a:p>
            <a:pPr marL="0" indent="0">
              <a:buClr>
                <a:srgbClr val="0070C0"/>
              </a:buClr>
              <a:buNone/>
            </a:pPr>
            <a:endParaRPr lang="en-US" dirty="0" smtClean="0">
              <a:solidFill>
                <a:srgbClr val="0070C0"/>
              </a:solidFill>
              <a:latin typeface="+mj-lt"/>
            </a:endParaRPr>
          </a:p>
          <a:p>
            <a:pPr marL="0" indent="0">
              <a:buClr>
                <a:srgbClr val="0070C0"/>
              </a:buClr>
              <a:buNone/>
            </a:pPr>
            <a:r>
              <a:rPr lang="en-US" dirty="0" smtClean="0">
                <a:solidFill>
                  <a:srgbClr val="0070C0"/>
                </a:solidFill>
                <a:latin typeface="+mj-lt"/>
              </a:rPr>
              <a:t>The </a:t>
            </a:r>
            <a:r>
              <a:rPr lang="en-US" dirty="0">
                <a:solidFill>
                  <a:srgbClr val="0070C0"/>
                </a:solidFill>
                <a:latin typeface="+mj-lt"/>
              </a:rPr>
              <a:t>really important thing is to take care of the student’s inner self, </a:t>
            </a:r>
            <a:r>
              <a:rPr lang="en-US" dirty="0" smtClean="0">
                <a:solidFill>
                  <a:srgbClr val="0070C0"/>
                </a:solidFill>
                <a:latin typeface="+mj-lt"/>
              </a:rPr>
              <a:t>whole </a:t>
            </a:r>
            <a:r>
              <a:rPr lang="en-US" dirty="0">
                <a:solidFill>
                  <a:srgbClr val="0070C0"/>
                </a:solidFill>
                <a:latin typeface="+mj-lt"/>
              </a:rPr>
              <a:t>self, </a:t>
            </a:r>
            <a:r>
              <a:rPr lang="en-US" dirty="0" smtClean="0">
                <a:solidFill>
                  <a:srgbClr val="0070C0"/>
                </a:solidFill>
                <a:latin typeface="+mj-lt"/>
              </a:rPr>
              <a:t>inner </a:t>
            </a:r>
            <a:r>
              <a:rPr lang="en-US" dirty="0">
                <a:solidFill>
                  <a:srgbClr val="0070C0"/>
                </a:solidFill>
                <a:latin typeface="+mj-lt"/>
              </a:rPr>
              <a:t>beauty, </a:t>
            </a:r>
            <a:r>
              <a:rPr lang="en-US" dirty="0" smtClean="0">
                <a:solidFill>
                  <a:srgbClr val="0070C0"/>
                </a:solidFill>
                <a:latin typeface="+mj-lt"/>
              </a:rPr>
              <a:t>warmth, ability </a:t>
            </a:r>
            <a:r>
              <a:rPr lang="en-US" dirty="0">
                <a:solidFill>
                  <a:srgbClr val="0070C0"/>
                </a:solidFill>
                <a:latin typeface="+mj-lt"/>
              </a:rPr>
              <a:t>to offer shelter and nurturing to </a:t>
            </a:r>
            <a:r>
              <a:rPr lang="en-US" dirty="0" smtClean="0">
                <a:solidFill>
                  <a:srgbClr val="0070C0"/>
                </a:solidFill>
                <a:latin typeface="+mj-lt"/>
              </a:rPr>
              <a:t>others. </a:t>
            </a:r>
            <a:r>
              <a:rPr lang="en-US" dirty="0">
                <a:solidFill>
                  <a:srgbClr val="0070C0"/>
                </a:solidFill>
                <a:latin typeface="+mj-lt"/>
              </a:rPr>
              <a:t>W</a:t>
            </a:r>
            <a:r>
              <a:rPr lang="en-US" dirty="0" smtClean="0">
                <a:solidFill>
                  <a:srgbClr val="0070C0"/>
                </a:solidFill>
                <a:latin typeface="+mj-lt"/>
              </a:rPr>
              <a:t>e </a:t>
            </a:r>
            <a:r>
              <a:rPr lang="en-US" dirty="0">
                <a:solidFill>
                  <a:srgbClr val="0070C0"/>
                </a:solidFill>
                <a:latin typeface="+mj-lt"/>
              </a:rPr>
              <a:t>need to nourish of it day after day </a:t>
            </a:r>
            <a:endParaRPr lang="en-IE" dirty="0">
              <a:solidFill>
                <a:srgbClr val="0070C0"/>
              </a:solidFill>
              <a:latin typeface="+mj-lt"/>
            </a:endParaRPr>
          </a:p>
        </p:txBody>
      </p:sp>
      <p:sp>
        <p:nvSpPr>
          <p:cNvPr id="4" name="Content Placeholder 3"/>
          <p:cNvSpPr>
            <a:spLocks noGrp="1"/>
          </p:cNvSpPr>
          <p:nvPr>
            <p:ph sz="half" idx="2"/>
          </p:nvPr>
        </p:nvSpPr>
        <p:spPr>
          <a:xfrm>
            <a:off x="6658495" y="2011679"/>
            <a:ext cx="4701710" cy="4165283"/>
          </a:xfrm>
        </p:spPr>
        <p:txBody>
          <a:bodyPr>
            <a:normAutofit fontScale="85000" lnSpcReduction="10000"/>
          </a:bodyPr>
          <a:lstStyle/>
          <a:p>
            <a:pPr marL="0" indent="0">
              <a:buClr>
                <a:srgbClr val="0070C0"/>
              </a:buClr>
              <a:buNone/>
            </a:pPr>
            <a:r>
              <a:rPr lang="en-US" dirty="0">
                <a:solidFill>
                  <a:srgbClr val="0070C0"/>
                </a:solidFill>
                <a:latin typeface="+mj-lt"/>
              </a:rPr>
              <a:t>R</a:t>
            </a:r>
            <a:r>
              <a:rPr lang="en-US" dirty="0" smtClean="0">
                <a:solidFill>
                  <a:srgbClr val="0070C0"/>
                </a:solidFill>
                <a:latin typeface="+mj-lt"/>
              </a:rPr>
              <a:t>eal </a:t>
            </a:r>
            <a:r>
              <a:rPr lang="en-US" dirty="0">
                <a:solidFill>
                  <a:srgbClr val="0070C0"/>
                </a:solidFill>
                <a:latin typeface="+mj-lt"/>
              </a:rPr>
              <a:t>life is the </a:t>
            </a:r>
            <a:r>
              <a:rPr lang="en-US" dirty="0" smtClean="0">
                <a:solidFill>
                  <a:srgbClr val="0070C0"/>
                </a:solidFill>
                <a:latin typeface="+mj-lt"/>
              </a:rPr>
              <a:t>“messy </a:t>
            </a:r>
            <a:r>
              <a:rPr lang="en-US" dirty="0">
                <a:solidFill>
                  <a:srgbClr val="0070C0"/>
                </a:solidFill>
                <a:latin typeface="+mj-lt"/>
              </a:rPr>
              <a:t>draft</a:t>
            </a:r>
            <a:r>
              <a:rPr lang="en-US" dirty="0" smtClean="0">
                <a:solidFill>
                  <a:srgbClr val="0070C0"/>
                </a:solidFill>
                <a:latin typeface="+mj-lt"/>
              </a:rPr>
              <a:t>.”</a:t>
            </a:r>
          </a:p>
          <a:p>
            <a:pPr marL="0" indent="0">
              <a:buClr>
                <a:srgbClr val="0070C0"/>
              </a:buClr>
              <a:buNone/>
            </a:pPr>
            <a:endParaRPr lang="en-IE" dirty="0">
              <a:solidFill>
                <a:srgbClr val="0070C0"/>
              </a:solidFill>
              <a:latin typeface="+mj-lt"/>
            </a:endParaRPr>
          </a:p>
          <a:p>
            <a:pPr marL="0" indent="0">
              <a:buNone/>
            </a:pPr>
            <a:r>
              <a:rPr lang="en-US" dirty="0">
                <a:solidFill>
                  <a:srgbClr val="0070C0"/>
                </a:solidFill>
                <a:latin typeface="+mj-lt"/>
              </a:rPr>
              <a:t> </a:t>
            </a:r>
            <a:endParaRPr lang="en-IE" dirty="0">
              <a:solidFill>
                <a:srgbClr val="0070C0"/>
              </a:solidFill>
              <a:latin typeface="+mj-lt"/>
            </a:endParaRPr>
          </a:p>
          <a:p>
            <a:pPr marL="0" indent="0">
              <a:buClr>
                <a:srgbClr val="0070C0"/>
              </a:buClr>
              <a:buNone/>
            </a:pPr>
            <a:r>
              <a:rPr lang="en-US" dirty="0">
                <a:solidFill>
                  <a:srgbClr val="0070C0"/>
                </a:solidFill>
                <a:latin typeface="+mj-lt"/>
              </a:rPr>
              <a:t> It takes us time to discover that the one that God loves is the messy one that pains us, with all its blemishes. It is from this one and not a new one that will come unexpected blossoms.  </a:t>
            </a:r>
            <a:endParaRPr lang="en-IE" dirty="0">
              <a:solidFill>
                <a:srgbClr val="0070C0"/>
              </a:solidFill>
              <a:latin typeface="+mj-lt"/>
            </a:endParaRPr>
          </a:p>
          <a:p>
            <a:endParaRPr lang="en-IE" dirty="0"/>
          </a:p>
        </p:txBody>
      </p:sp>
      <p:pic>
        <p:nvPicPr>
          <p:cNvPr id="5" name="Picture 4"/>
          <p:cNvPicPr>
            <a:picLocks noChangeAspect="1"/>
          </p:cNvPicPr>
          <p:nvPr/>
        </p:nvPicPr>
        <p:blipFill>
          <a:blip r:embed="rId2"/>
          <a:stretch>
            <a:fillRect/>
          </a:stretch>
        </p:blipFill>
        <p:spPr>
          <a:xfrm>
            <a:off x="0" y="4915627"/>
            <a:ext cx="2024047" cy="2024047"/>
          </a:xfrm>
          <a:prstGeom prst="rect">
            <a:avLst/>
          </a:prstGeom>
        </p:spPr>
      </p:pic>
    </p:spTree>
    <p:extLst>
      <p:ext uri="{BB962C8B-B14F-4D97-AF65-F5344CB8AC3E}">
        <p14:creationId xmlns:p14="http://schemas.microsoft.com/office/powerpoint/2010/main" val="304435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b="1" dirty="0" smtClean="0"/>
              <a:t>3. Everyday </a:t>
            </a:r>
            <a:r>
              <a:rPr lang="en-IE" sz="3600" b="1" dirty="0" smtClean="0"/>
              <a:t>life-The Perfume</a:t>
            </a:r>
            <a:endParaRPr lang="en-IE" sz="3600" b="1" dirty="0"/>
          </a:p>
        </p:txBody>
      </p:sp>
      <p:sp>
        <p:nvSpPr>
          <p:cNvPr id="3" name="Content Placeholder 2"/>
          <p:cNvSpPr>
            <a:spLocks noGrp="1"/>
          </p:cNvSpPr>
          <p:nvPr>
            <p:ph sz="half" idx="1"/>
          </p:nvPr>
        </p:nvSpPr>
        <p:spPr>
          <a:xfrm>
            <a:off x="1895302" y="1825625"/>
            <a:ext cx="4429278" cy="3843655"/>
          </a:xfrm>
        </p:spPr>
        <p:txBody>
          <a:bodyPr>
            <a:normAutofit/>
          </a:bodyPr>
          <a:lstStyle/>
          <a:p>
            <a:pPr marL="0" indent="0">
              <a:buClr>
                <a:srgbClr val="0070C0"/>
              </a:buClr>
              <a:buNone/>
            </a:pPr>
            <a:endParaRPr lang="en-US" b="1" dirty="0" smtClean="0">
              <a:solidFill>
                <a:srgbClr val="0070C0"/>
              </a:solidFill>
            </a:endParaRPr>
          </a:p>
          <a:p>
            <a:pPr marL="0" indent="0">
              <a:buClr>
                <a:srgbClr val="0070C0"/>
              </a:buClr>
              <a:buNone/>
            </a:pPr>
            <a:r>
              <a:rPr lang="en-US" dirty="0" smtClean="0">
                <a:solidFill>
                  <a:srgbClr val="0070C0"/>
                </a:solidFill>
              </a:rPr>
              <a:t>Sophie told her Sisters:</a:t>
            </a:r>
          </a:p>
          <a:p>
            <a:pPr marL="0" indent="0">
              <a:buClr>
                <a:srgbClr val="0070C0"/>
              </a:buClr>
              <a:buNone/>
            </a:pPr>
            <a:r>
              <a:rPr lang="en-US" dirty="0" smtClean="0">
                <a:solidFill>
                  <a:srgbClr val="0070C0"/>
                </a:solidFill>
              </a:rPr>
              <a:t>“Remember </a:t>
            </a:r>
            <a:r>
              <a:rPr lang="en-US" dirty="0">
                <a:solidFill>
                  <a:srgbClr val="0070C0"/>
                </a:solidFill>
              </a:rPr>
              <a:t>that your presence reminds them of GOD</a:t>
            </a:r>
            <a:r>
              <a:rPr lang="en-US" dirty="0" smtClean="0">
                <a:solidFill>
                  <a:srgbClr val="0070C0"/>
                </a:solidFill>
              </a:rPr>
              <a:t>.”</a:t>
            </a:r>
          </a:p>
          <a:p>
            <a:pPr marL="0" indent="0">
              <a:buClr>
                <a:srgbClr val="0070C0"/>
              </a:buClr>
              <a:buNone/>
            </a:pPr>
            <a:r>
              <a:rPr lang="en-US" dirty="0">
                <a:solidFill>
                  <a:srgbClr val="0070C0"/>
                </a:solidFill>
              </a:rPr>
              <a:t> </a:t>
            </a:r>
            <a:r>
              <a:rPr lang="en-US" dirty="0" smtClean="0">
                <a:solidFill>
                  <a:srgbClr val="0070C0"/>
                </a:solidFill>
              </a:rPr>
              <a:t>“Nothing </a:t>
            </a:r>
            <a:r>
              <a:rPr lang="en-US" dirty="0">
                <a:solidFill>
                  <a:srgbClr val="0070C0"/>
                </a:solidFill>
              </a:rPr>
              <a:t>works so powerfully in the spirit as example." </a:t>
            </a:r>
          </a:p>
          <a:p>
            <a:pPr marL="0" indent="0">
              <a:buClr>
                <a:srgbClr val="0070C0"/>
              </a:buClr>
              <a:buNone/>
            </a:pPr>
            <a:endParaRPr lang="en-US" b="1" dirty="0" smtClean="0">
              <a:solidFill>
                <a:srgbClr val="0070C0"/>
              </a:solidFill>
            </a:endParaRPr>
          </a:p>
          <a:p>
            <a:pPr marL="0" indent="0">
              <a:buClr>
                <a:srgbClr val="0070C0"/>
              </a:buClr>
              <a:buNone/>
            </a:pPr>
            <a:endParaRPr lang="en-IE" b="1" dirty="0">
              <a:solidFill>
                <a:srgbClr val="0070C0"/>
              </a:solidFill>
            </a:endParaRPr>
          </a:p>
          <a:p>
            <a:endParaRPr lang="en-IE" dirty="0"/>
          </a:p>
          <a:p>
            <a:endParaRPr lang="en-IE" dirty="0"/>
          </a:p>
        </p:txBody>
      </p:sp>
      <p:sp>
        <p:nvSpPr>
          <p:cNvPr id="4" name="Content Placeholder 3"/>
          <p:cNvSpPr>
            <a:spLocks noGrp="1"/>
          </p:cNvSpPr>
          <p:nvPr>
            <p:ph sz="half" idx="2"/>
          </p:nvPr>
        </p:nvSpPr>
        <p:spPr/>
        <p:txBody>
          <a:bodyPr>
            <a:normAutofit/>
          </a:bodyPr>
          <a:lstStyle/>
          <a:p>
            <a:pPr marL="0" indent="0">
              <a:buClr>
                <a:srgbClr val="0070C0"/>
              </a:buClr>
              <a:buNone/>
            </a:pPr>
            <a:endParaRPr lang="en-US" b="1" dirty="0" smtClean="0">
              <a:solidFill>
                <a:srgbClr val="0070C0"/>
              </a:solidFill>
            </a:endParaRPr>
          </a:p>
          <a:p>
            <a:pPr marL="0" indent="0">
              <a:buClr>
                <a:srgbClr val="0070C0"/>
              </a:buClr>
              <a:buNone/>
            </a:pPr>
            <a:endParaRPr lang="en-US" b="1" dirty="0">
              <a:solidFill>
                <a:srgbClr val="0070C0"/>
              </a:solidFill>
            </a:endParaRPr>
          </a:p>
          <a:p>
            <a:pPr marL="0" indent="0">
              <a:buClr>
                <a:srgbClr val="0070C0"/>
              </a:buClr>
              <a:buNone/>
            </a:pPr>
            <a:r>
              <a:rPr lang="en-US" dirty="0" smtClean="0">
                <a:solidFill>
                  <a:srgbClr val="0070C0"/>
                </a:solidFill>
              </a:rPr>
              <a:t>The </a:t>
            </a:r>
            <a:r>
              <a:rPr lang="en-US" dirty="0">
                <a:solidFill>
                  <a:srgbClr val="0070C0"/>
                </a:solidFill>
              </a:rPr>
              <a:t>educational mission is not on paper but in the little daily things lived by each person</a:t>
            </a:r>
          </a:p>
          <a:p>
            <a:pPr marL="0" indent="0">
              <a:buClr>
                <a:srgbClr val="0070C0"/>
              </a:buClr>
              <a:buNone/>
            </a:pPr>
            <a:endParaRPr lang="en-IE" dirty="0">
              <a:solidFill>
                <a:srgbClr val="0070C0"/>
              </a:solidFill>
            </a:endParaRPr>
          </a:p>
        </p:txBody>
      </p:sp>
      <p:pic>
        <p:nvPicPr>
          <p:cNvPr id="5" name="Picture 4"/>
          <p:cNvPicPr>
            <a:picLocks noChangeAspect="1"/>
          </p:cNvPicPr>
          <p:nvPr/>
        </p:nvPicPr>
        <p:blipFill>
          <a:blip r:embed="rId2"/>
          <a:stretch>
            <a:fillRect/>
          </a:stretch>
        </p:blipFill>
        <p:spPr>
          <a:xfrm>
            <a:off x="-54955" y="5000687"/>
            <a:ext cx="2024047" cy="2024047"/>
          </a:xfrm>
          <a:prstGeom prst="rect">
            <a:avLst/>
          </a:prstGeom>
        </p:spPr>
      </p:pic>
    </p:spTree>
    <p:extLst>
      <p:ext uri="{BB962C8B-B14F-4D97-AF65-F5344CB8AC3E}">
        <p14:creationId xmlns:p14="http://schemas.microsoft.com/office/powerpoint/2010/main" val="138555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b="1" dirty="0"/>
              <a:t>Everyday Life-The Perfume</a:t>
            </a:r>
          </a:p>
        </p:txBody>
      </p:sp>
      <p:sp>
        <p:nvSpPr>
          <p:cNvPr id="3" name="Content Placeholder 2"/>
          <p:cNvSpPr>
            <a:spLocks noGrp="1"/>
          </p:cNvSpPr>
          <p:nvPr>
            <p:ph sz="half" idx="1"/>
          </p:nvPr>
        </p:nvSpPr>
        <p:spPr>
          <a:xfrm>
            <a:off x="1569700" y="1825625"/>
            <a:ext cx="7190842" cy="4351338"/>
          </a:xfrm>
        </p:spPr>
        <p:txBody>
          <a:bodyPr/>
          <a:lstStyle/>
          <a:p>
            <a:pPr>
              <a:buClr>
                <a:srgbClr val="0070C0"/>
              </a:buClr>
            </a:pPr>
            <a:r>
              <a:rPr lang="en-US" dirty="0">
                <a:solidFill>
                  <a:srgbClr val="0070C0"/>
                </a:solidFill>
                <a:latin typeface="+mj-lt"/>
              </a:rPr>
              <a:t>We teach more with what we are than with what we say. </a:t>
            </a:r>
          </a:p>
          <a:p>
            <a:pPr>
              <a:buClr>
                <a:srgbClr val="0070C0"/>
              </a:buClr>
            </a:pPr>
            <a:r>
              <a:rPr lang="en-US" dirty="0">
                <a:solidFill>
                  <a:srgbClr val="0070C0"/>
                </a:solidFill>
                <a:latin typeface="+mj-lt"/>
              </a:rPr>
              <a:t>What do we radiate everyday? </a:t>
            </a:r>
          </a:p>
          <a:p>
            <a:pPr>
              <a:buClr>
                <a:srgbClr val="0070C0"/>
              </a:buClr>
            </a:pPr>
            <a:r>
              <a:rPr lang="en-US" dirty="0">
                <a:solidFill>
                  <a:srgbClr val="0070C0"/>
                </a:solidFill>
                <a:latin typeface="+mj-lt"/>
              </a:rPr>
              <a:t>What perfume do we leave …? </a:t>
            </a:r>
          </a:p>
          <a:p>
            <a:pPr>
              <a:buClr>
                <a:srgbClr val="0070C0"/>
              </a:buClr>
            </a:pPr>
            <a:r>
              <a:rPr lang="en-US" dirty="0">
                <a:solidFill>
                  <a:srgbClr val="0070C0"/>
                </a:solidFill>
                <a:latin typeface="+mj-lt"/>
              </a:rPr>
              <a:t>People will forget what we have said and what we did, but they will never forget how we made them feel.</a:t>
            </a:r>
            <a:endParaRPr lang="en-IE" dirty="0">
              <a:solidFill>
                <a:srgbClr val="0070C0"/>
              </a:solidFill>
              <a:latin typeface="+mj-lt"/>
            </a:endParaRPr>
          </a:p>
          <a:p>
            <a:endParaRPr lang="en-IE" dirty="0"/>
          </a:p>
        </p:txBody>
      </p:sp>
      <p:pic>
        <p:nvPicPr>
          <p:cNvPr id="5" name="Content Placeholder 4"/>
          <p:cNvPicPr>
            <a:picLocks noGrp="1" noChangeAspect="1"/>
          </p:cNvPicPr>
          <p:nvPr>
            <p:ph sz="half" idx="2"/>
          </p:nvPr>
        </p:nvPicPr>
        <p:blipFill>
          <a:blip r:embed="rId2"/>
          <a:stretch>
            <a:fillRect/>
          </a:stretch>
        </p:blipFill>
        <p:spPr>
          <a:xfrm>
            <a:off x="10167953" y="4833953"/>
            <a:ext cx="2024047" cy="2024047"/>
          </a:xfrm>
          <a:prstGeom prst="rect">
            <a:avLst/>
          </a:prstGeom>
        </p:spPr>
      </p:pic>
    </p:spTree>
    <p:extLst>
      <p:ext uri="{BB962C8B-B14F-4D97-AF65-F5344CB8AC3E}">
        <p14:creationId xmlns:p14="http://schemas.microsoft.com/office/powerpoint/2010/main" val="267513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61" y="365125"/>
            <a:ext cx="10914611" cy="1325563"/>
          </a:xfrm>
        </p:spPr>
        <p:txBody>
          <a:bodyPr>
            <a:normAutofit/>
          </a:bodyPr>
          <a:lstStyle/>
          <a:p>
            <a:r>
              <a:rPr lang="en-US" sz="3600" b="1" dirty="0">
                <a:solidFill>
                  <a:srgbClr val="0070C0"/>
                </a:solidFill>
              </a:rPr>
              <a:t>O</a:t>
            </a:r>
            <a:r>
              <a:rPr lang="en-US" sz="3600" b="1" dirty="0" smtClean="0">
                <a:solidFill>
                  <a:srgbClr val="0070C0"/>
                </a:solidFill>
              </a:rPr>
              <a:t>ur </a:t>
            </a:r>
            <a:r>
              <a:rPr lang="en-US" sz="3600" b="1" dirty="0">
                <a:solidFill>
                  <a:srgbClr val="0070C0"/>
                </a:solidFill>
              </a:rPr>
              <a:t>heritage from the first </a:t>
            </a:r>
            <a:r>
              <a:rPr lang="en-US" sz="3600" b="1" dirty="0" smtClean="0">
                <a:solidFill>
                  <a:srgbClr val="0070C0"/>
                </a:solidFill>
              </a:rPr>
              <a:t>Sacred Heart educators </a:t>
            </a:r>
            <a:endParaRPr lang="en-IE" sz="3600" dirty="0"/>
          </a:p>
        </p:txBody>
      </p:sp>
      <p:sp>
        <p:nvSpPr>
          <p:cNvPr id="3" name="Content Placeholder 2"/>
          <p:cNvSpPr>
            <a:spLocks noGrp="1"/>
          </p:cNvSpPr>
          <p:nvPr>
            <p:ph idx="1"/>
          </p:nvPr>
        </p:nvSpPr>
        <p:spPr/>
        <p:txBody>
          <a:bodyPr>
            <a:normAutofit lnSpcReduction="10000"/>
          </a:bodyPr>
          <a:lstStyle/>
          <a:p>
            <a:pPr>
              <a:buClr>
                <a:srgbClr val="0070C0"/>
              </a:buClr>
            </a:pPr>
            <a:r>
              <a:rPr lang="en-US" dirty="0">
                <a:solidFill>
                  <a:srgbClr val="0070C0"/>
                </a:solidFill>
                <a:latin typeface="+mj-lt"/>
              </a:rPr>
              <a:t>T</a:t>
            </a:r>
            <a:r>
              <a:rPr lang="en-US" dirty="0" smtClean="0">
                <a:solidFill>
                  <a:srgbClr val="0070C0"/>
                </a:solidFill>
                <a:latin typeface="+mj-lt"/>
              </a:rPr>
              <a:t>o </a:t>
            </a:r>
            <a:r>
              <a:rPr lang="en-US" dirty="0">
                <a:solidFill>
                  <a:srgbClr val="0070C0"/>
                </a:solidFill>
                <a:latin typeface="+mj-lt"/>
              </a:rPr>
              <a:t>discover the gift of every </a:t>
            </a:r>
            <a:r>
              <a:rPr lang="en-US" dirty="0" smtClean="0">
                <a:solidFill>
                  <a:srgbClr val="0070C0"/>
                </a:solidFill>
                <a:latin typeface="+mj-lt"/>
              </a:rPr>
              <a:t>child and of every teacher and </a:t>
            </a:r>
            <a:r>
              <a:rPr lang="en-US" dirty="0">
                <a:solidFill>
                  <a:srgbClr val="0070C0"/>
                </a:solidFill>
                <a:latin typeface="+mj-lt"/>
              </a:rPr>
              <a:t>support them in order that they grow and develop this gift</a:t>
            </a:r>
            <a:r>
              <a:rPr lang="en-US" dirty="0" smtClean="0">
                <a:solidFill>
                  <a:srgbClr val="0070C0"/>
                </a:solidFill>
                <a:latin typeface="+mj-lt"/>
              </a:rPr>
              <a:t>.</a:t>
            </a:r>
          </a:p>
          <a:p>
            <a:pPr>
              <a:buClr>
                <a:srgbClr val="0070C0"/>
              </a:buClr>
            </a:pPr>
            <a:endParaRPr lang="en-IE" dirty="0">
              <a:solidFill>
                <a:srgbClr val="0070C0"/>
              </a:solidFill>
              <a:latin typeface="+mj-lt"/>
            </a:endParaRPr>
          </a:p>
          <a:p>
            <a:pPr>
              <a:buClr>
                <a:srgbClr val="0070C0"/>
              </a:buClr>
            </a:pPr>
            <a:r>
              <a:rPr lang="en-US" dirty="0">
                <a:solidFill>
                  <a:srgbClr val="0070C0"/>
                </a:solidFill>
                <a:latin typeface="+mj-lt"/>
              </a:rPr>
              <a:t>Philippine failed at English Language but she was outstanding at listening to the hearts of others, to their needs. S</a:t>
            </a:r>
            <a:r>
              <a:rPr lang="en-US" dirty="0" smtClean="0">
                <a:solidFill>
                  <a:srgbClr val="0070C0"/>
                </a:solidFill>
                <a:latin typeface="+mj-lt"/>
              </a:rPr>
              <a:t>he </a:t>
            </a:r>
            <a:r>
              <a:rPr lang="en-US" dirty="0">
                <a:solidFill>
                  <a:srgbClr val="0070C0"/>
                </a:solidFill>
                <a:latin typeface="+mj-lt"/>
              </a:rPr>
              <a:t>was distinguished at warmth of presence, taking care of others, in sharing happiness, in expressing  </a:t>
            </a:r>
            <a:r>
              <a:rPr lang="en-US" dirty="0" smtClean="0">
                <a:solidFill>
                  <a:srgbClr val="0070C0"/>
                </a:solidFill>
                <a:latin typeface="+mj-lt"/>
              </a:rPr>
              <a:t>gratitude</a:t>
            </a:r>
          </a:p>
          <a:p>
            <a:pPr>
              <a:buClr>
                <a:srgbClr val="0070C0"/>
              </a:buClr>
            </a:pPr>
            <a:endParaRPr lang="en-US" dirty="0">
              <a:solidFill>
                <a:srgbClr val="0070C0"/>
              </a:solidFill>
              <a:latin typeface="+mj-lt"/>
            </a:endParaRPr>
          </a:p>
          <a:p>
            <a:pPr>
              <a:buClr>
                <a:srgbClr val="0070C0"/>
              </a:buClr>
            </a:pPr>
            <a:r>
              <a:rPr lang="en-US" dirty="0">
                <a:solidFill>
                  <a:srgbClr val="0070C0"/>
                </a:solidFill>
                <a:latin typeface="+mj-lt"/>
              </a:rPr>
              <a:t>She transmitted with her presence much more than she managed to transmit with her words</a:t>
            </a:r>
            <a:endParaRPr lang="en-IE" dirty="0">
              <a:solidFill>
                <a:srgbClr val="0070C0"/>
              </a:solidFill>
              <a:latin typeface="+mj-lt"/>
            </a:endParaRPr>
          </a:p>
        </p:txBody>
      </p:sp>
      <p:pic>
        <p:nvPicPr>
          <p:cNvPr id="4" name="Picture 3"/>
          <p:cNvPicPr>
            <a:picLocks noChangeAspect="1"/>
          </p:cNvPicPr>
          <p:nvPr/>
        </p:nvPicPr>
        <p:blipFill>
          <a:blip r:embed="rId2"/>
          <a:stretch>
            <a:fillRect/>
          </a:stretch>
        </p:blipFill>
        <p:spPr>
          <a:xfrm>
            <a:off x="10167953" y="4757054"/>
            <a:ext cx="2024047" cy="2024047"/>
          </a:xfrm>
          <a:prstGeom prst="rect">
            <a:avLst/>
          </a:prstGeom>
        </p:spPr>
      </p:pic>
    </p:spTree>
    <p:extLst>
      <p:ext uri="{BB962C8B-B14F-4D97-AF65-F5344CB8AC3E}">
        <p14:creationId xmlns:p14="http://schemas.microsoft.com/office/powerpoint/2010/main" val="202146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Gratitude</a:t>
            </a:r>
          </a:p>
        </p:txBody>
      </p:sp>
      <p:sp>
        <p:nvSpPr>
          <p:cNvPr id="3" name="Content Placeholder 2"/>
          <p:cNvSpPr>
            <a:spLocks noGrp="1"/>
          </p:cNvSpPr>
          <p:nvPr>
            <p:ph idx="1"/>
          </p:nvPr>
        </p:nvSpPr>
        <p:spPr/>
        <p:txBody>
          <a:bodyPr>
            <a:normAutofit fontScale="92500" lnSpcReduction="20000"/>
          </a:bodyPr>
          <a:lstStyle/>
          <a:p>
            <a:pPr>
              <a:buClr>
                <a:srgbClr val="0070C0"/>
              </a:buClr>
            </a:pPr>
            <a:r>
              <a:rPr lang="en-US" dirty="0">
                <a:solidFill>
                  <a:srgbClr val="0070C0"/>
                </a:solidFill>
                <a:latin typeface="+mj-lt"/>
              </a:rPr>
              <a:t>To choose life in the educational mission has to do with choosing gratefulness and joy each day in the small things as well as the big things.</a:t>
            </a:r>
            <a:endParaRPr lang="en-IE" dirty="0">
              <a:solidFill>
                <a:srgbClr val="0070C0"/>
              </a:solidFill>
              <a:latin typeface="+mj-lt"/>
            </a:endParaRPr>
          </a:p>
          <a:p>
            <a:pPr>
              <a:buClr>
                <a:srgbClr val="0070C0"/>
              </a:buClr>
            </a:pPr>
            <a:r>
              <a:rPr lang="en-US" dirty="0">
                <a:solidFill>
                  <a:srgbClr val="0070C0"/>
                </a:solidFill>
                <a:latin typeface="+mj-lt"/>
              </a:rPr>
              <a:t>To choose to be grateful. The feeling of gratitude opens us up and spreads our ability to give and receive, to be rejoiced with the well-being of others</a:t>
            </a:r>
          </a:p>
          <a:p>
            <a:pPr>
              <a:buClr>
                <a:srgbClr val="0070C0"/>
              </a:buClr>
            </a:pPr>
            <a:r>
              <a:rPr lang="en-US" dirty="0">
                <a:solidFill>
                  <a:srgbClr val="0070C0"/>
                </a:solidFill>
                <a:latin typeface="+mj-lt"/>
              </a:rPr>
              <a:t>The major gift that a child can receive - or a teenager - is a happy educator. Sophie and Philippine wanted that the girls to be happy during their school days, “Hard work and joy” were “distinctive features in our way of educating”, as were: "happy discipline " , and the challenge of cultivating in the lessons an atmosphere of  “encouraging joy ".  (from Life in our Schools)</a:t>
            </a:r>
            <a:endParaRPr lang="en-IE" dirty="0">
              <a:solidFill>
                <a:srgbClr val="0070C0"/>
              </a:solidFill>
              <a:latin typeface="+mj-lt"/>
            </a:endParaRPr>
          </a:p>
          <a:p>
            <a:r>
              <a:rPr lang="en-US" dirty="0"/>
              <a:t> </a:t>
            </a:r>
            <a:endParaRPr lang="en-IE" dirty="0"/>
          </a:p>
          <a:p>
            <a:endParaRPr lang="en-IE" dirty="0"/>
          </a:p>
        </p:txBody>
      </p:sp>
      <p:pic>
        <p:nvPicPr>
          <p:cNvPr id="4" name="Picture 3"/>
          <p:cNvPicPr>
            <a:picLocks noChangeAspect="1"/>
          </p:cNvPicPr>
          <p:nvPr/>
        </p:nvPicPr>
        <p:blipFill>
          <a:blip r:embed="rId2"/>
          <a:stretch>
            <a:fillRect/>
          </a:stretch>
        </p:blipFill>
        <p:spPr>
          <a:xfrm>
            <a:off x="10167953" y="4953699"/>
            <a:ext cx="2024047" cy="2024047"/>
          </a:xfrm>
          <a:prstGeom prst="rect">
            <a:avLst/>
          </a:prstGeom>
        </p:spPr>
      </p:pic>
    </p:spTree>
    <p:extLst>
      <p:ext uri="{BB962C8B-B14F-4D97-AF65-F5344CB8AC3E}">
        <p14:creationId xmlns:p14="http://schemas.microsoft.com/office/powerpoint/2010/main" val="27207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1476066" y="1422503"/>
            <a:ext cx="9205789" cy="4205213"/>
          </a:xfrm>
        </p:spPr>
        <p:txBody>
          <a:bodyPr>
            <a:normAutofit lnSpcReduction="10000"/>
          </a:bodyPr>
          <a:lstStyle/>
          <a:p>
            <a:pPr>
              <a:buClr>
                <a:srgbClr val="0070C0"/>
              </a:buClr>
            </a:pPr>
            <a:r>
              <a:rPr lang="en-GB" b="1" dirty="0">
                <a:solidFill>
                  <a:srgbClr val="0070C0"/>
                </a:solidFill>
              </a:rPr>
              <a:t>In all the daily learning we must not reserve any of the perfume but we must pour it generously</a:t>
            </a:r>
            <a:r>
              <a:rPr lang="en-GB" b="1" dirty="0" smtClean="0">
                <a:solidFill>
                  <a:srgbClr val="0070C0"/>
                </a:solidFill>
              </a:rPr>
              <a:t>.</a:t>
            </a:r>
          </a:p>
          <a:p>
            <a:pPr marL="0" indent="0">
              <a:buClr>
                <a:srgbClr val="0070C0"/>
              </a:buClr>
              <a:buNone/>
            </a:pPr>
            <a:endParaRPr lang="en-IE" b="1" dirty="0">
              <a:solidFill>
                <a:srgbClr val="0070C0"/>
              </a:solidFill>
            </a:endParaRPr>
          </a:p>
          <a:p>
            <a:pPr>
              <a:buClr>
                <a:srgbClr val="0070C0"/>
              </a:buClr>
            </a:pPr>
            <a:r>
              <a:rPr lang="en-US" b="1" dirty="0">
                <a:solidFill>
                  <a:srgbClr val="0070C0"/>
                </a:solidFill>
              </a:rPr>
              <a:t>In the spirit of Philippine we can strengthen our links as Sacred Heart </a:t>
            </a:r>
            <a:r>
              <a:rPr lang="en-US" b="1" dirty="0" smtClean="0">
                <a:solidFill>
                  <a:srgbClr val="0070C0"/>
                </a:solidFill>
              </a:rPr>
              <a:t>educators crossing </a:t>
            </a:r>
            <a:r>
              <a:rPr lang="en-US" b="1" dirty="0">
                <a:solidFill>
                  <a:srgbClr val="0070C0"/>
                </a:solidFill>
              </a:rPr>
              <a:t>new borders, being creative in our ways of being present, making networks of justice and compassion woven with "tenderness and firmness " … that </a:t>
            </a:r>
            <a:r>
              <a:rPr lang="en-US" b="1" dirty="0" smtClean="0">
                <a:solidFill>
                  <a:srgbClr val="0070C0"/>
                </a:solidFill>
              </a:rPr>
              <a:t>make it possible for every </a:t>
            </a:r>
            <a:r>
              <a:rPr lang="en-US" b="1" dirty="0">
                <a:solidFill>
                  <a:srgbClr val="0070C0"/>
                </a:solidFill>
              </a:rPr>
              <a:t>child could find </a:t>
            </a:r>
            <a:r>
              <a:rPr lang="en-US" b="1" dirty="0" smtClean="0">
                <a:solidFill>
                  <a:srgbClr val="0070C0"/>
                </a:solidFill>
              </a:rPr>
              <a:t>their place </a:t>
            </a:r>
            <a:r>
              <a:rPr lang="en-US" b="1" dirty="0">
                <a:solidFill>
                  <a:srgbClr val="0070C0"/>
                </a:solidFill>
              </a:rPr>
              <a:t>in the world. What joy it is if they can leave school feeling that their lives are blessed and aware that they bring their gifts wherever they go</a:t>
            </a:r>
            <a:endParaRPr lang="en-IE" b="1" dirty="0">
              <a:solidFill>
                <a:srgbClr val="0070C0"/>
              </a:solidFill>
            </a:endParaRPr>
          </a:p>
        </p:txBody>
      </p:sp>
      <p:pic>
        <p:nvPicPr>
          <p:cNvPr id="4" name="Picture 3"/>
          <p:cNvPicPr>
            <a:picLocks noChangeAspect="1"/>
          </p:cNvPicPr>
          <p:nvPr/>
        </p:nvPicPr>
        <p:blipFill>
          <a:blip r:embed="rId2"/>
          <a:stretch>
            <a:fillRect/>
          </a:stretch>
        </p:blipFill>
        <p:spPr>
          <a:xfrm>
            <a:off x="10255743" y="4953699"/>
            <a:ext cx="2024047" cy="2024047"/>
          </a:xfrm>
          <a:prstGeom prst="rect">
            <a:avLst/>
          </a:prstGeom>
        </p:spPr>
      </p:pic>
    </p:spTree>
    <p:extLst>
      <p:ext uri="{BB962C8B-B14F-4D97-AF65-F5344CB8AC3E}">
        <p14:creationId xmlns:p14="http://schemas.microsoft.com/office/powerpoint/2010/main" val="243744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087" y="365125"/>
            <a:ext cx="10447713" cy="1325563"/>
          </a:xfrm>
        </p:spPr>
        <p:txBody>
          <a:bodyPr>
            <a:normAutofit/>
          </a:bodyPr>
          <a:lstStyle/>
          <a:p>
            <a:pPr algn="ctr"/>
            <a:r>
              <a:rPr lang="en-IE" sz="3600" b="1" dirty="0" err="1" smtClean="0">
                <a:solidFill>
                  <a:srgbClr val="0070C0"/>
                </a:solidFill>
              </a:rPr>
              <a:t>Mariola</a:t>
            </a:r>
            <a:r>
              <a:rPr lang="en-IE" sz="3600" b="1" dirty="0" smtClean="0">
                <a:solidFill>
                  <a:srgbClr val="0070C0"/>
                </a:solidFill>
              </a:rPr>
              <a:t> Lopez -Three areas explored:</a:t>
            </a:r>
            <a:r>
              <a:rPr lang="en-IE" sz="3600" b="1" dirty="0">
                <a:solidFill>
                  <a:srgbClr val="0070C0"/>
                </a:solidFill>
              </a:rPr>
              <a:t/>
            </a:r>
            <a:br>
              <a:rPr lang="en-IE" sz="3600" b="1" dirty="0">
                <a:solidFill>
                  <a:srgbClr val="0070C0"/>
                </a:solidFill>
              </a:rPr>
            </a:br>
            <a:endParaRPr lang="en-IE" sz="3600" dirty="0"/>
          </a:p>
        </p:txBody>
      </p:sp>
      <p:sp>
        <p:nvSpPr>
          <p:cNvPr id="3" name="Content Placeholder 2"/>
          <p:cNvSpPr>
            <a:spLocks noGrp="1"/>
          </p:cNvSpPr>
          <p:nvPr>
            <p:ph idx="1"/>
          </p:nvPr>
        </p:nvSpPr>
        <p:spPr/>
        <p:txBody>
          <a:bodyPr>
            <a:normAutofit/>
          </a:bodyPr>
          <a:lstStyle/>
          <a:p>
            <a:pPr>
              <a:buClr>
                <a:srgbClr val="0070C0"/>
              </a:buClr>
            </a:pPr>
            <a:endParaRPr lang="en-IE" sz="4400" b="1" dirty="0" smtClean="0">
              <a:solidFill>
                <a:srgbClr val="0070C0"/>
              </a:solidFill>
            </a:endParaRPr>
          </a:p>
          <a:p>
            <a:pPr>
              <a:buClr>
                <a:srgbClr val="0070C0"/>
              </a:buClr>
            </a:pPr>
            <a:r>
              <a:rPr lang="en-IE" u="sng" dirty="0" smtClean="0">
                <a:solidFill>
                  <a:srgbClr val="0070C0"/>
                </a:solidFill>
                <a:latin typeface="+mj-lt"/>
              </a:rPr>
              <a:t>The Heart </a:t>
            </a:r>
            <a:r>
              <a:rPr lang="en-IE" dirty="0" smtClean="0">
                <a:solidFill>
                  <a:srgbClr val="0070C0"/>
                </a:solidFill>
                <a:latin typeface="+mj-lt"/>
              </a:rPr>
              <a:t>– to be at one with God and with the stirrings of our own </a:t>
            </a:r>
            <a:r>
              <a:rPr lang="en-IE" dirty="0" smtClean="0">
                <a:solidFill>
                  <a:srgbClr val="0070C0"/>
                </a:solidFill>
                <a:latin typeface="+mj-lt"/>
              </a:rPr>
              <a:t>hearts</a:t>
            </a:r>
          </a:p>
          <a:p>
            <a:pPr marL="0" indent="0">
              <a:buClr>
                <a:srgbClr val="0070C0"/>
              </a:buClr>
              <a:buNone/>
            </a:pPr>
            <a:endParaRPr lang="en-IE" dirty="0" smtClean="0">
              <a:solidFill>
                <a:srgbClr val="0070C0"/>
              </a:solidFill>
              <a:latin typeface="+mj-lt"/>
            </a:endParaRPr>
          </a:p>
          <a:p>
            <a:pPr>
              <a:buClr>
                <a:srgbClr val="0070C0"/>
              </a:buClr>
            </a:pPr>
            <a:r>
              <a:rPr lang="en-IE" u="sng" dirty="0" smtClean="0">
                <a:solidFill>
                  <a:srgbClr val="0070C0"/>
                </a:solidFill>
                <a:latin typeface="+mj-lt"/>
              </a:rPr>
              <a:t>Interiority</a:t>
            </a:r>
            <a:r>
              <a:rPr lang="en-IE" dirty="0" smtClean="0">
                <a:solidFill>
                  <a:srgbClr val="0070C0"/>
                </a:solidFill>
                <a:latin typeface="+mj-lt"/>
              </a:rPr>
              <a:t> – General Chapter: </a:t>
            </a:r>
            <a:r>
              <a:rPr lang="en-IE" dirty="0" smtClean="0">
                <a:solidFill>
                  <a:srgbClr val="0070C0"/>
                </a:solidFill>
                <a:latin typeface="+mj-lt"/>
              </a:rPr>
              <a:t>Silence</a:t>
            </a:r>
          </a:p>
          <a:p>
            <a:pPr marL="0" indent="0">
              <a:buClr>
                <a:srgbClr val="0070C0"/>
              </a:buClr>
              <a:buNone/>
            </a:pPr>
            <a:endParaRPr lang="en-IE" dirty="0" smtClean="0">
              <a:solidFill>
                <a:srgbClr val="0070C0"/>
              </a:solidFill>
              <a:latin typeface="+mj-lt"/>
            </a:endParaRPr>
          </a:p>
          <a:p>
            <a:pPr>
              <a:buClr>
                <a:srgbClr val="0070C0"/>
              </a:buClr>
            </a:pPr>
            <a:r>
              <a:rPr lang="en-IE" u="sng" dirty="0" smtClean="0">
                <a:solidFill>
                  <a:srgbClr val="0070C0"/>
                </a:solidFill>
                <a:latin typeface="+mj-lt"/>
              </a:rPr>
              <a:t>Everyday Life</a:t>
            </a:r>
            <a:r>
              <a:rPr lang="en-IE" dirty="0" smtClean="0">
                <a:solidFill>
                  <a:srgbClr val="0070C0"/>
                </a:solidFill>
                <a:latin typeface="+mj-lt"/>
              </a:rPr>
              <a:t> – How we impact on</a:t>
            </a:r>
          </a:p>
          <a:p>
            <a:pPr marL="0" indent="0">
              <a:buClr>
                <a:srgbClr val="0070C0"/>
              </a:buClr>
              <a:buNone/>
            </a:pPr>
            <a:r>
              <a:rPr lang="en-IE" dirty="0">
                <a:solidFill>
                  <a:srgbClr val="0070C0"/>
                </a:solidFill>
                <a:latin typeface="+mj-lt"/>
              </a:rPr>
              <a:t> </a:t>
            </a:r>
            <a:r>
              <a:rPr lang="en-IE" dirty="0" smtClean="0">
                <a:solidFill>
                  <a:srgbClr val="0070C0"/>
                </a:solidFill>
                <a:latin typeface="+mj-lt"/>
              </a:rPr>
              <a:t> others</a:t>
            </a:r>
            <a:endParaRPr lang="en-IE" dirty="0">
              <a:solidFill>
                <a:srgbClr val="0070C0"/>
              </a:solidFill>
              <a:latin typeface="+mj-lt"/>
            </a:endParaRPr>
          </a:p>
        </p:txBody>
      </p:sp>
      <p:pic>
        <p:nvPicPr>
          <p:cNvPr id="4" name="Picture 3"/>
          <p:cNvPicPr>
            <a:picLocks noChangeAspect="1"/>
          </p:cNvPicPr>
          <p:nvPr/>
        </p:nvPicPr>
        <p:blipFill>
          <a:blip r:embed="rId2"/>
          <a:stretch>
            <a:fillRect/>
          </a:stretch>
        </p:blipFill>
        <p:spPr>
          <a:xfrm>
            <a:off x="9682275" y="4358250"/>
            <a:ext cx="2603218" cy="2597121"/>
          </a:xfrm>
          <a:prstGeom prst="rect">
            <a:avLst/>
          </a:prstGeom>
        </p:spPr>
      </p:pic>
    </p:spTree>
    <p:extLst>
      <p:ext uri="{BB962C8B-B14F-4D97-AF65-F5344CB8AC3E}">
        <p14:creationId xmlns:p14="http://schemas.microsoft.com/office/powerpoint/2010/main" val="237148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02810" y="4478784"/>
            <a:ext cx="2603218" cy="2597121"/>
          </a:xfrm>
          <a:prstGeom prst="rect">
            <a:avLst/>
          </a:prstGeom>
        </p:spPr>
      </p:pic>
      <p:sp>
        <p:nvSpPr>
          <p:cNvPr id="13" name="Title 12"/>
          <p:cNvSpPr>
            <a:spLocks noGrp="1"/>
          </p:cNvSpPr>
          <p:nvPr>
            <p:ph type="title"/>
          </p:nvPr>
        </p:nvSpPr>
        <p:spPr>
          <a:xfrm>
            <a:off x="448887" y="53146"/>
            <a:ext cx="11876117" cy="1850469"/>
          </a:xfrm>
        </p:spPr>
        <p:txBody>
          <a:bodyPr>
            <a:normAutofit fontScale="90000"/>
          </a:bodyPr>
          <a:lstStyle/>
          <a:p>
            <a:pPr algn="ctr"/>
            <a:r>
              <a:rPr lang="en-US" b="1" dirty="0"/>
              <a:t/>
            </a:r>
            <a:br>
              <a:rPr lang="en-US" b="1" dirty="0"/>
            </a:br>
            <a:r>
              <a:rPr lang="en-US" sz="4000" b="1" dirty="0"/>
              <a:t>The rush and immediacy of everyday life?</a:t>
            </a:r>
            <a:r>
              <a:rPr lang="en-US" sz="4000" dirty="0"/>
              <a:t/>
            </a:r>
            <a:br>
              <a:rPr lang="en-US" sz="4000" dirty="0"/>
            </a:br>
            <a:endParaRPr lang="en-US" sz="4000" b="1" dirty="0"/>
          </a:p>
        </p:txBody>
      </p:sp>
      <p:sp>
        <p:nvSpPr>
          <p:cNvPr id="14" name="Content Placeholder 13"/>
          <p:cNvSpPr>
            <a:spLocks noGrp="1"/>
          </p:cNvSpPr>
          <p:nvPr>
            <p:ph idx="1"/>
          </p:nvPr>
        </p:nvSpPr>
        <p:spPr>
          <a:xfrm>
            <a:off x="374073" y="2236124"/>
            <a:ext cx="9428737" cy="4019203"/>
          </a:xfrm>
        </p:spPr>
        <p:txBody>
          <a:bodyPr>
            <a:normAutofit fontScale="92500" lnSpcReduction="20000"/>
          </a:bodyPr>
          <a:lstStyle/>
          <a:p>
            <a:pPr marL="0" lvl="0" indent="0">
              <a:buClr>
                <a:srgbClr val="0070C0"/>
              </a:buClr>
              <a:buNone/>
            </a:pPr>
            <a:r>
              <a:rPr lang="en-US" dirty="0">
                <a:solidFill>
                  <a:srgbClr val="0070C0"/>
                </a:solidFill>
                <a:latin typeface="+mj-lt"/>
              </a:rPr>
              <a:t>We are living in a digital era-avalanche of information with an inability to be attentive to one </a:t>
            </a:r>
            <a:r>
              <a:rPr lang="en-US" dirty="0" smtClean="0">
                <a:solidFill>
                  <a:srgbClr val="0070C0"/>
                </a:solidFill>
                <a:latin typeface="+mj-lt"/>
              </a:rPr>
              <a:t>another</a:t>
            </a:r>
          </a:p>
          <a:p>
            <a:pPr marL="0" lvl="0" indent="0">
              <a:buClr>
                <a:srgbClr val="0070C0"/>
              </a:buClr>
              <a:buNone/>
            </a:pPr>
            <a:endParaRPr lang="en-US" dirty="0" smtClean="0">
              <a:solidFill>
                <a:srgbClr val="0070C0"/>
              </a:solidFill>
              <a:latin typeface="+mj-lt"/>
            </a:endParaRPr>
          </a:p>
          <a:p>
            <a:pPr marL="0" lvl="0" indent="0">
              <a:buClr>
                <a:srgbClr val="0070C0"/>
              </a:buClr>
              <a:buNone/>
            </a:pPr>
            <a:r>
              <a:rPr lang="en-US" dirty="0" smtClean="0">
                <a:solidFill>
                  <a:srgbClr val="0070C0"/>
                </a:solidFill>
                <a:latin typeface="+mj-lt"/>
              </a:rPr>
              <a:t>Christian </a:t>
            </a:r>
            <a:r>
              <a:rPr lang="en-US" dirty="0" err="1">
                <a:solidFill>
                  <a:srgbClr val="0070C0"/>
                </a:solidFill>
                <a:latin typeface="+mj-lt"/>
              </a:rPr>
              <a:t>Bobin</a:t>
            </a:r>
            <a:r>
              <a:rPr lang="en-US" dirty="0">
                <a:solidFill>
                  <a:srgbClr val="0070C0"/>
                </a:solidFill>
                <a:latin typeface="+mj-lt"/>
              </a:rPr>
              <a:t>:</a:t>
            </a:r>
          </a:p>
          <a:p>
            <a:pPr marL="0" lvl="0" indent="0">
              <a:buClr>
                <a:srgbClr val="0070C0"/>
              </a:buClr>
              <a:buNone/>
            </a:pPr>
            <a:r>
              <a:rPr lang="en-US" dirty="0">
                <a:solidFill>
                  <a:srgbClr val="0070C0"/>
                </a:solidFill>
                <a:latin typeface="+mj-lt"/>
              </a:rPr>
              <a:t>For me, the most important thing is the person I am face to face with, not the electronic gadget. You are the one I consider important…….</a:t>
            </a:r>
          </a:p>
          <a:p>
            <a:pPr lvl="0">
              <a:buClr>
                <a:srgbClr val="0070C0"/>
              </a:buClr>
            </a:pPr>
            <a:endParaRPr lang="en-US" dirty="0">
              <a:solidFill>
                <a:srgbClr val="0070C0"/>
              </a:solidFill>
              <a:latin typeface="+mj-lt"/>
            </a:endParaRPr>
          </a:p>
          <a:p>
            <a:pPr marL="0" indent="0">
              <a:buClr>
                <a:srgbClr val="0070C0"/>
              </a:buClr>
              <a:buNone/>
            </a:pPr>
            <a:r>
              <a:rPr lang="en-US" dirty="0">
                <a:solidFill>
                  <a:srgbClr val="0070C0"/>
                </a:solidFill>
                <a:latin typeface="+mj-lt"/>
              </a:rPr>
              <a:t>Sophie stated in a letter to Mother </a:t>
            </a:r>
            <a:r>
              <a:rPr lang="en-US" dirty="0" err="1">
                <a:solidFill>
                  <a:srgbClr val="0070C0"/>
                </a:solidFill>
                <a:latin typeface="+mj-lt"/>
              </a:rPr>
              <a:t>Goezt</a:t>
            </a:r>
            <a:r>
              <a:rPr lang="en-US" dirty="0">
                <a:solidFill>
                  <a:srgbClr val="0070C0"/>
                </a:solidFill>
                <a:latin typeface="+mj-lt"/>
              </a:rPr>
              <a:t> in 1862: “Even when we aim to do the right thing, we do it in a hurry, and all can be spoilt in this impulsive way of acting”.</a:t>
            </a:r>
          </a:p>
          <a:p>
            <a:pPr lvl="0">
              <a:buClr>
                <a:srgbClr val="0070C0"/>
              </a:buClr>
            </a:pPr>
            <a:endParaRPr lang="en-US" b="1" dirty="0">
              <a:solidFill>
                <a:srgbClr val="0070C0"/>
              </a:solidFill>
            </a:endParaRPr>
          </a:p>
          <a:p>
            <a:pPr marL="0" indent="0">
              <a:buNone/>
            </a:pPr>
            <a:endParaRPr lang="en-IE" b="1" dirty="0">
              <a:solidFill>
                <a:srgbClr val="0070C0"/>
              </a:solidFill>
            </a:endParaRPr>
          </a:p>
          <a:p>
            <a:pPr lvl="0"/>
            <a:endParaRPr lang="en-US" b="1" dirty="0">
              <a:solidFill>
                <a:srgbClr val="0070C0"/>
              </a:solidFill>
            </a:endParaRP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a:xfrm>
            <a:off x="187036" y="311727"/>
            <a:ext cx="11166764" cy="1378961"/>
          </a:xfrm>
        </p:spPr>
        <p:txBody>
          <a:bodyPr>
            <a:normAutofit/>
          </a:bodyPr>
          <a:lstStyle/>
          <a:p>
            <a:pPr algn="ctr"/>
            <a:r>
              <a:rPr lang="en-US" sz="3600" b="1" dirty="0" smtClean="0"/>
              <a:t>1. The </a:t>
            </a:r>
            <a:r>
              <a:rPr lang="en-US" sz="3600" b="1" dirty="0"/>
              <a:t>Heart</a:t>
            </a:r>
          </a:p>
        </p:txBody>
      </p:sp>
      <p:sp>
        <p:nvSpPr>
          <p:cNvPr id="3" name="Content Placeholder 2"/>
          <p:cNvSpPr>
            <a:spLocks noGrp="1"/>
          </p:cNvSpPr>
          <p:nvPr>
            <p:ph idx="1"/>
          </p:nvPr>
        </p:nvSpPr>
        <p:spPr>
          <a:xfrm>
            <a:off x="187036" y="1953490"/>
            <a:ext cx="9768321" cy="4405745"/>
          </a:xfrm>
        </p:spPr>
        <p:txBody>
          <a:bodyPr>
            <a:normAutofit/>
          </a:bodyPr>
          <a:lstStyle/>
          <a:p>
            <a:pPr marL="0" indent="0">
              <a:buNone/>
            </a:pPr>
            <a:r>
              <a:rPr lang="en-IE" dirty="0">
                <a:solidFill>
                  <a:srgbClr val="0070C0"/>
                </a:solidFill>
                <a:latin typeface="+mj-lt"/>
              </a:rPr>
              <a:t>To be present to others, we need to be present to ourselves</a:t>
            </a:r>
          </a:p>
          <a:p>
            <a:pPr marL="0" indent="0">
              <a:buNone/>
            </a:pPr>
            <a:endParaRPr lang="en-US" dirty="0" smtClean="0">
              <a:solidFill>
                <a:srgbClr val="0070C0"/>
              </a:solidFill>
              <a:latin typeface="+mj-lt"/>
            </a:endParaRPr>
          </a:p>
          <a:p>
            <a:pPr marL="0" indent="0">
              <a:buNone/>
            </a:pPr>
            <a:r>
              <a:rPr lang="en-US" dirty="0" smtClean="0">
                <a:solidFill>
                  <a:srgbClr val="0070C0"/>
                </a:solidFill>
                <a:latin typeface="+mj-lt"/>
              </a:rPr>
              <a:t>We </a:t>
            </a:r>
            <a:r>
              <a:rPr lang="en-US" dirty="0">
                <a:solidFill>
                  <a:srgbClr val="0070C0"/>
                </a:solidFill>
                <a:latin typeface="+mj-lt"/>
              </a:rPr>
              <a:t>are becoming experts on technology but are losing the keys to each other’s </a:t>
            </a:r>
            <a:r>
              <a:rPr lang="en-US" dirty="0" smtClean="0">
                <a:solidFill>
                  <a:srgbClr val="0070C0"/>
                </a:solidFill>
                <a:latin typeface="+mj-lt"/>
              </a:rPr>
              <a:t>hearts…</a:t>
            </a:r>
            <a:endParaRPr lang="en-US" dirty="0">
              <a:solidFill>
                <a:srgbClr val="0070C0"/>
              </a:solidFill>
              <a:latin typeface="+mj-lt"/>
            </a:endParaRPr>
          </a:p>
          <a:p>
            <a:pPr marL="0" indent="0">
              <a:buNone/>
            </a:pPr>
            <a:endParaRPr lang="en-IE" dirty="0">
              <a:solidFill>
                <a:srgbClr val="0070C0"/>
              </a:solidFill>
              <a:latin typeface="+mj-lt"/>
            </a:endParaRPr>
          </a:p>
          <a:p>
            <a:pPr marL="0" indent="0">
              <a:buNone/>
            </a:pPr>
            <a:r>
              <a:rPr lang="en-IE" dirty="0" smtClean="0">
                <a:solidFill>
                  <a:srgbClr val="0070C0"/>
                </a:solidFill>
                <a:latin typeface="+mj-lt"/>
              </a:rPr>
              <a:t>Sophie </a:t>
            </a:r>
            <a:r>
              <a:rPr lang="en-IE" dirty="0">
                <a:solidFill>
                  <a:srgbClr val="0070C0"/>
                </a:solidFill>
                <a:latin typeface="+mj-lt"/>
              </a:rPr>
              <a:t>used to say to her friends: “Take care of your heart because in there lies the source of lif</a:t>
            </a:r>
            <a:r>
              <a:rPr lang="en-IE" dirty="0">
                <a:solidFill>
                  <a:srgbClr val="0070C0"/>
                </a:solidFill>
              </a:rPr>
              <a:t>e”……</a:t>
            </a:r>
          </a:p>
        </p:txBody>
      </p:sp>
      <p:pic>
        <p:nvPicPr>
          <p:cNvPr id="5" name="Picture 4" descr="http://rscjinternational.org/sites/default/files/styles/square_thumbnail/public/images/spirituality/0905_0.jpg?itok=f2ItVW1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955357" y="4312516"/>
            <a:ext cx="2236643" cy="2236643"/>
          </a:xfrm>
          <a:prstGeom prst="rect">
            <a:avLst/>
          </a:prstGeom>
          <a:solidFill>
            <a:schemeClr val="accent3">
              <a:lumMod val="20000"/>
              <a:lumOff val="80000"/>
            </a:schemeClr>
          </a:solidFill>
          <a:effectLst>
            <a:glow rad="127000">
              <a:srgbClr val="E7E6E6"/>
            </a:glow>
            <a:outerShdw blurRad="50800" dist="50800" dir="5400000" algn="ctr" rotWithShape="0">
              <a:schemeClr val="bg2"/>
            </a:outerShdw>
          </a:effectLst>
          <a:extLst/>
        </p:spPr>
      </p:pic>
    </p:spTree>
    <p:extLst>
      <p:ext uri="{BB962C8B-B14F-4D97-AF65-F5344CB8AC3E}">
        <p14:creationId xmlns:p14="http://schemas.microsoft.com/office/powerpoint/2010/main" val="312187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5964" y="353291"/>
            <a:ext cx="10397836" cy="1337397"/>
          </a:xfrm>
        </p:spPr>
        <p:txBody>
          <a:bodyPr>
            <a:normAutofit/>
          </a:bodyPr>
          <a:lstStyle/>
          <a:p>
            <a:pPr algn="ctr"/>
            <a:r>
              <a:rPr lang="en-US" sz="3600" b="1" dirty="0"/>
              <a:t>The </a:t>
            </a:r>
            <a:r>
              <a:rPr lang="en-US" sz="3600" b="1" dirty="0">
                <a:solidFill>
                  <a:srgbClr val="2E75B6"/>
                </a:solidFill>
                <a:cs typeface="+mj-ea"/>
              </a:rPr>
              <a:t>Pericardium</a:t>
            </a:r>
            <a:r>
              <a:rPr lang="en-US" sz="3600" dirty="0">
                <a:solidFill>
                  <a:schemeClr val="tx1"/>
                </a:solidFill>
                <a:latin typeface="+mj-ea"/>
                <a:cs typeface="+mj-ea"/>
              </a:rPr>
              <a:t/>
            </a:r>
            <a:br>
              <a:rPr lang="en-US" sz="3600" dirty="0">
                <a:solidFill>
                  <a:schemeClr val="tx1"/>
                </a:solidFill>
                <a:latin typeface="+mj-ea"/>
                <a:cs typeface="+mj-ea"/>
              </a:rPr>
            </a:br>
            <a:endParaRPr lang="en-US" sz="3600" b="1" dirty="0"/>
          </a:p>
        </p:txBody>
      </p:sp>
      <p:sp>
        <p:nvSpPr>
          <p:cNvPr id="11" name="Content Placeholder 10"/>
          <p:cNvSpPr>
            <a:spLocks noGrp="1"/>
          </p:cNvSpPr>
          <p:nvPr>
            <p:ph sz="half" idx="2"/>
          </p:nvPr>
        </p:nvSpPr>
        <p:spPr/>
        <p:txBody>
          <a:bodyPr/>
          <a:lstStyle/>
          <a:p>
            <a:pPr>
              <a:buClr>
                <a:srgbClr val="0070C0"/>
              </a:buClr>
            </a:pPr>
            <a:r>
              <a:rPr lang="en-US" dirty="0">
                <a:solidFill>
                  <a:srgbClr val="0070C0"/>
                </a:solidFill>
              </a:rPr>
              <a:t>When we feel trust, confidence, pleasure, acceptance … the pericardium expands and we feel expansion, open, we breathe easily … </a:t>
            </a:r>
          </a:p>
        </p:txBody>
      </p:sp>
      <p:sp>
        <p:nvSpPr>
          <p:cNvPr id="3" name="Content Placeholder 2"/>
          <p:cNvSpPr>
            <a:spLocks noGrp="1"/>
          </p:cNvSpPr>
          <p:nvPr>
            <p:ph sz="half" idx="1"/>
          </p:nvPr>
        </p:nvSpPr>
        <p:spPr/>
        <p:txBody>
          <a:bodyPr>
            <a:normAutofit/>
          </a:bodyPr>
          <a:lstStyle/>
          <a:p>
            <a:pPr>
              <a:buClr>
                <a:srgbClr val="0070C0"/>
              </a:buClr>
            </a:pPr>
            <a:r>
              <a:rPr lang="en-US" dirty="0">
                <a:solidFill>
                  <a:srgbClr val="0070C0"/>
                </a:solidFill>
                <a:latin typeface="+mj-lt"/>
              </a:rPr>
              <a:t>The heart has a membrane, which is the pericardium, This membrane wraps and protects it, holds it in place. It is also called “the  guardian of the heart" and is its protective shield, guards the emotional memory of our experiences</a:t>
            </a:r>
            <a:r>
              <a:rPr lang="en-US" dirty="0">
                <a:solidFill>
                  <a:srgbClr val="0070C0"/>
                </a:solidFill>
              </a:rPr>
              <a:t>. </a:t>
            </a:r>
            <a:endParaRPr lang="en-IE" dirty="0">
              <a:solidFill>
                <a:srgbClr val="0070C0"/>
              </a:solidFill>
            </a:endParaRPr>
          </a:p>
        </p:txBody>
      </p:sp>
      <p:pic>
        <p:nvPicPr>
          <p:cNvPr id="5" name="Picture 4"/>
          <p:cNvPicPr>
            <a:picLocks noChangeAspect="1"/>
          </p:cNvPicPr>
          <p:nvPr/>
        </p:nvPicPr>
        <p:blipFill>
          <a:blip r:embed="rId2"/>
          <a:stretch>
            <a:fillRect/>
          </a:stretch>
        </p:blipFill>
        <p:spPr>
          <a:xfrm>
            <a:off x="9699598" y="4260879"/>
            <a:ext cx="2603218" cy="2597121"/>
          </a:xfrm>
          <a:prstGeom prst="rect">
            <a:avLst/>
          </a:prstGeom>
        </p:spPr>
      </p:pic>
    </p:spTree>
    <p:extLst>
      <p:ext uri="{BB962C8B-B14F-4D97-AF65-F5344CB8AC3E}">
        <p14:creationId xmlns:p14="http://schemas.microsoft.com/office/powerpoint/2010/main" val="137539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2" y="365125"/>
            <a:ext cx="10190018" cy="1325563"/>
          </a:xfrm>
        </p:spPr>
        <p:txBody>
          <a:bodyPr>
            <a:normAutofit/>
          </a:bodyPr>
          <a:lstStyle/>
          <a:p>
            <a:pPr algn="ctr"/>
            <a:r>
              <a:rPr lang="en-IE" sz="3600" b="1" dirty="0"/>
              <a:t>The </a:t>
            </a:r>
            <a:r>
              <a:rPr lang="en-IE" sz="3600" b="1" dirty="0" smtClean="0"/>
              <a:t>Heart   -  Fear</a:t>
            </a:r>
            <a:endParaRPr lang="en-IE" sz="3600" b="1" dirty="0"/>
          </a:p>
        </p:txBody>
      </p:sp>
      <p:sp>
        <p:nvSpPr>
          <p:cNvPr id="3" name="Content Placeholder 2"/>
          <p:cNvSpPr>
            <a:spLocks noGrp="1"/>
          </p:cNvSpPr>
          <p:nvPr>
            <p:ph sz="half" idx="1"/>
          </p:nvPr>
        </p:nvSpPr>
        <p:spPr>
          <a:xfrm>
            <a:off x="1569700" y="1825625"/>
            <a:ext cx="4228427" cy="4351338"/>
          </a:xfrm>
        </p:spPr>
        <p:txBody>
          <a:bodyPr>
            <a:normAutofit lnSpcReduction="10000"/>
          </a:bodyPr>
          <a:lstStyle/>
          <a:p>
            <a:pPr>
              <a:buClr>
                <a:schemeClr val="accent1"/>
              </a:buClr>
            </a:pPr>
            <a:r>
              <a:rPr lang="en-US" dirty="0">
                <a:solidFill>
                  <a:srgbClr val="0070C0"/>
                </a:solidFill>
                <a:latin typeface="+mj-lt"/>
              </a:rPr>
              <a:t>In situations of dread, of judgment, all that makes us fearful, it shrinks and closes our pericardium … we close in us, and with time it can manage to harden the heart.</a:t>
            </a:r>
            <a:endParaRPr lang="en-IE" dirty="0">
              <a:solidFill>
                <a:srgbClr val="0070C0"/>
              </a:solidFill>
              <a:latin typeface="+mj-lt"/>
            </a:endParaRPr>
          </a:p>
          <a:p>
            <a:endParaRPr lang="en-IE" dirty="0">
              <a:latin typeface="+mj-lt"/>
            </a:endParaRPr>
          </a:p>
        </p:txBody>
      </p:sp>
      <p:sp>
        <p:nvSpPr>
          <p:cNvPr id="4" name="Content Placeholder 3"/>
          <p:cNvSpPr>
            <a:spLocks noGrp="1"/>
          </p:cNvSpPr>
          <p:nvPr>
            <p:ph sz="half" idx="2"/>
          </p:nvPr>
        </p:nvSpPr>
        <p:spPr>
          <a:xfrm>
            <a:off x="6231252" y="1843232"/>
            <a:ext cx="3868711" cy="4351338"/>
          </a:xfrm>
        </p:spPr>
        <p:txBody>
          <a:bodyPr>
            <a:normAutofit lnSpcReduction="10000"/>
          </a:bodyPr>
          <a:lstStyle/>
          <a:p>
            <a:pPr>
              <a:buClr>
                <a:srgbClr val="0070C0"/>
              </a:buClr>
            </a:pPr>
            <a:r>
              <a:rPr lang="en-US" dirty="0">
                <a:solidFill>
                  <a:srgbClr val="0070C0"/>
                </a:solidFill>
                <a:latin typeface="+mj-lt"/>
              </a:rPr>
              <a:t>The first word that Adam says to God when he asks him where he is?  “I was afraid … I was afraid and hid." (</a:t>
            </a:r>
            <a:r>
              <a:rPr lang="en-US" dirty="0" err="1">
                <a:solidFill>
                  <a:srgbClr val="0070C0"/>
                </a:solidFill>
                <a:latin typeface="+mj-lt"/>
              </a:rPr>
              <a:t>Gn</a:t>
            </a:r>
            <a:r>
              <a:rPr lang="en-US" dirty="0">
                <a:solidFill>
                  <a:srgbClr val="0070C0"/>
                </a:solidFill>
                <a:latin typeface="+mj-lt"/>
              </a:rPr>
              <a:t> 3, 10)</a:t>
            </a:r>
            <a:endParaRPr lang="en-IE" dirty="0">
              <a:solidFill>
                <a:srgbClr val="0070C0"/>
              </a:solidFill>
              <a:latin typeface="+mj-lt"/>
            </a:endParaRPr>
          </a:p>
          <a:p>
            <a:pPr>
              <a:buClr>
                <a:srgbClr val="0070C0"/>
              </a:buClr>
            </a:pPr>
            <a:r>
              <a:rPr lang="en-IE" dirty="0">
                <a:solidFill>
                  <a:srgbClr val="0070C0"/>
                </a:solidFill>
                <a:latin typeface="+mj-lt"/>
              </a:rPr>
              <a:t>Fear shrinks our hearts and deprives us of joy, the major thief, the predator of our lives</a:t>
            </a:r>
          </a:p>
        </p:txBody>
      </p:sp>
      <p:pic>
        <p:nvPicPr>
          <p:cNvPr id="5" name="Picture 4"/>
          <p:cNvPicPr>
            <a:picLocks noChangeAspect="1"/>
          </p:cNvPicPr>
          <p:nvPr/>
        </p:nvPicPr>
        <p:blipFill>
          <a:blip r:embed="rId2"/>
          <a:stretch>
            <a:fillRect/>
          </a:stretch>
        </p:blipFill>
        <p:spPr>
          <a:xfrm>
            <a:off x="9844373" y="4416439"/>
            <a:ext cx="2603218" cy="2597121"/>
          </a:xfrm>
          <a:prstGeom prst="rect">
            <a:avLst/>
          </a:prstGeom>
        </p:spPr>
      </p:pic>
    </p:spTree>
    <p:extLst>
      <p:ext uri="{BB962C8B-B14F-4D97-AF65-F5344CB8AC3E}">
        <p14:creationId xmlns:p14="http://schemas.microsoft.com/office/powerpoint/2010/main" val="72558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Heart -VALUE and TRUST</a:t>
            </a:r>
          </a:p>
        </p:txBody>
      </p:sp>
      <p:sp>
        <p:nvSpPr>
          <p:cNvPr id="10" name="Content Placeholder 9"/>
          <p:cNvSpPr>
            <a:spLocks noGrp="1"/>
          </p:cNvSpPr>
          <p:nvPr>
            <p:ph sz="half" idx="1"/>
          </p:nvPr>
        </p:nvSpPr>
        <p:spPr>
          <a:xfrm>
            <a:off x="1569699" y="1845425"/>
            <a:ext cx="8414271" cy="4331538"/>
          </a:xfrm>
        </p:spPr>
        <p:txBody>
          <a:bodyPr>
            <a:noAutofit/>
          </a:bodyPr>
          <a:lstStyle/>
          <a:p>
            <a:pPr marL="0" indent="0">
              <a:buNone/>
            </a:pPr>
            <a:r>
              <a:rPr lang="en-US" dirty="0">
                <a:solidFill>
                  <a:srgbClr val="0070C0"/>
                </a:solidFill>
                <a:latin typeface="+mj-lt"/>
              </a:rPr>
              <a:t>The mantra of Sofia and Philippine. The slogan that accompanied them in the distance- VALUE and TRUST. Good antidotes against the dread that paralyzes us and shrinks us. </a:t>
            </a:r>
            <a:endParaRPr lang="en-US" dirty="0" smtClean="0">
              <a:solidFill>
                <a:srgbClr val="0070C0"/>
              </a:solidFill>
              <a:latin typeface="+mj-lt"/>
            </a:endParaRPr>
          </a:p>
          <a:p>
            <a:pPr marL="0" indent="0">
              <a:buNone/>
            </a:pPr>
            <a:endParaRPr lang="en-US" dirty="0">
              <a:solidFill>
                <a:srgbClr val="0070C0"/>
              </a:solidFill>
              <a:latin typeface="+mj-lt"/>
            </a:endParaRPr>
          </a:p>
          <a:p>
            <a:pPr marL="0" indent="0">
              <a:buNone/>
            </a:pPr>
            <a:r>
              <a:rPr lang="en-US" dirty="0" smtClean="0">
                <a:solidFill>
                  <a:srgbClr val="0070C0"/>
                </a:solidFill>
                <a:latin typeface="+mj-lt"/>
              </a:rPr>
              <a:t>When </a:t>
            </a:r>
            <a:r>
              <a:rPr lang="en-US" dirty="0">
                <a:solidFill>
                  <a:srgbClr val="0070C0"/>
                </a:solidFill>
                <a:latin typeface="+mj-lt"/>
              </a:rPr>
              <a:t>we can trust, when the "guardian of the heart", is free, flexible, open … we live from the LOVE that is our deeper nature. The sign that the well spring of the heart is opened is t</a:t>
            </a:r>
            <a:r>
              <a:rPr lang="en-US" b="1" dirty="0">
                <a:solidFill>
                  <a:srgbClr val="0070C0"/>
                </a:solidFill>
                <a:latin typeface="+mj-lt"/>
              </a:rPr>
              <a:t>hat it has a luminosity, a generous availability</a:t>
            </a:r>
            <a:r>
              <a:rPr lang="en-US" sz="2400" b="1" dirty="0">
                <a:solidFill>
                  <a:srgbClr val="0070C0"/>
                </a:solidFill>
              </a:rPr>
              <a:t>….</a:t>
            </a:r>
          </a:p>
        </p:txBody>
      </p:sp>
      <p:graphicFrame>
        <p:nvGraphicFramePr>
          <p:cNvPr id="9" name="Content Placeholder 8" descr="Basic target showing 3 group"/>
          <p:cNvGraphicFramePr>
            <a:graphicFrameLocks noGrp="1"/>
          </p:cNvGraphicFramePr>
          <p:nvPr>
            <p:ph sz="half" idx="2"/>
            <p:extLst>
              <p:ext uri="{D42A27DB-BD31-4B8C-83A1-F6EECF244321}">
                <p14:modId xmlns:p14="http://schemas.microsoft.com/office/powerpoint/2010/main" val="3937330368"/>
              </p:ext>
            </p:extLst>
          </p:nvPr>
        </p:nvGraphicFramePr>
        <p:xfrm>
          <a:off x="10580393" y="4954772"/>
          <a:ext cx="773407" cy="1488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9983971" y="4834583"/>
            <a:ext cx="2028167" cy="2023417"/>
          </a:xfrm>
          <a:prstGeom prst="rect">
            <a:avLst/>
          </a:prstGeom>
        </p:spPr>
      </p:pic>
    </p:spTree>
    <p:extLst>
      <p:ext uri="{BB962C8B-B14F-4D97-AF65-F5344CB8AC3E}">
        <p14:creationId xmlns:p14="http://schemas.microsoft.com/office/powerpoint/2010/main" val="328457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302" y="365126"/>
            <a:ext cx="9458498" cy="1081290"/>
          </a:xfrm>
        </p:spPr>
        <p:txBody>
          <a:bodyPr>
            <a:normAutofit/>
          </a:bodyPr>
          <a:lstStyle/>
          <a:p>
            <a:r>
              <a:rPr lang="en-IE" sz="3600" b="1" dirty="0"/>
              <a:t>Touching people’s hearts</a:t>
            </a:r>
          </a:p>
        </p:txBody>
      </p:sp>
      <p:sp>
        <p:nvSpPr>
          <p:cNvPr id="3" name="Content Placeholder 2"/>
          <p:cNvSpPr>
            <a:spLocks noGrp="1"/>
          </p:cNvSpPr>
          <p:nvPr>
            <p:ph sz="half" idx="1"/>
          </p:nvPr>
        </p:nvSpPr>
        <p:spPr>
          <a:xfrm>
            <a:off x="1559067" y="1573619"/>
            <a:ext cx="4754880" cy="4351338"/>
          </a:xfrm>
        </p:spPr>
        <p:txBody>
          <a:bodyPr vert="horz" lIns="91440" tIns="45720" rIns="91440" bIns="45720" rtlCol="0" anchor="t">
            <a:noAutofit/>
          </a:bodyPr>
          <a:lstStyle/>
          <a:p>
            <a:pPr>
              <a:buClr>
                <a:srgbClr val="0070C0"/>
              </a:buClr>
            </a:pPr>
            <a:r>
              <a:rPr lang="en-US" sz="2000" dirty="0">
                <a:solidFill>
                  <a:srgbClr val="0070C0"/>
                </a:solidFill>
                <a:latin typeface="+mj-lt"/>
              </a:rPr>
              <a:t>When we start getting in touch with our own hearts, or we allow others to connect with us, we discover how much warmth, sensitivity and space exists in our inner selves.</a:t>
            </a:r>
          </a:p>
          <a:p>
            <a:pPr>
              <a:buClr>
                <a:srgbClr val="0070C0"/>
              </a:buClr>
            </a:pPr>
            <a:endParaRPr lang="en-US" sz="2000" dirty="0">
              <a:solidFill>
                <a:srgbClr val="0070C0"/>
              </a:solidFill>
              <a:latin typeface="+mj-lt"/>
              <a:cs typeface="Calibri"/>
            </a:endParaRPr>
          </a:p>
          <a:p>
            <a:pPr>
              <a:buClr>
                <a:srgbClr val="0070C0"/>
              </a:buClr>
            </a:pPr>
            <a:r>
              <a:rPr lang="en-US" sz="2000" dirty="0">
                <a:solidFill>
                  <a:srgbClr val="0070C0"/>
                </a:solidFill>
                <a:latin typeface="+mj-lt"/>
                <a:cs typeface="Calibri"/>
              </a:rPr>
              <a:t>Janet Stuart: Enabling students to discover their inner life mission or purpose (telos)</a:t>
            </a:r>
          </a:p>
          <a:p>
            <a:pPr>
              <a:buClr>
                <a:srgbClr val="0070C0"/>
              </a:buClr>
            </a:pPr>
            <a:endParaRPr lang="en-US" sz="2000" dirty="0">
              <a:solidFill>
                <a:srgbClr val="0070C0"/>
              </a:solidFill>
              <a:latin typeface="+mj-lt"/>
              <a:cs typeface="Calibri"/>
            </a:endParaRPr>
          </a:p>
          <a:p>
            <a:pPr>
              <a:buClr>
                <a:srgbClr val="0070C0"/>
              </a:buClr>
            </a:pPr>
            <a:r>
              <a:rPr lang="en-US" sz="2000" dirty="0">
                <a:solidFill>
                  <a:srgbClr val="0070C0"/>
                </a:solidFill>
                <a:latin typeface="+mj-lt"/>
                <a:cs typeface="Calibri"/>
              </a:rPr>
              <a:t>The story of Camus and his teacher, Louis Germain</a:t>
            </a:r>
          </a:p>
        </p:txBody>
      </p:sp>
      <p:sp>
        <p:nvSpPr>
          <p:cNvPr id="4" name="Content Placeholder 3"/>
          <p:cNvSpPr>
            <a:spLocks noGrp="1"/>
          </p:cNvSpPr>
          <p:nvPr>
            <p:ph sz="half" idx="2"/>
          </p:nvPr>
        </p:nvSpPr>
        <p:spPr>
          <a:xfrm>
            <a:off x="6605325" y="1573619"/>
            <a:ext cx="3825215" cy="4603344"/>
          </a:xfrm>
        </p:spPr>
        <p:txBody>
          <a:bodyPr>
            <a:noAutofit/>
          </a:bodyPr>
          <a:lstStyle/>
          <a:p>
            <a:pPr>
              <a:buClr>
                <a:srgbClr val="0070C0"/>
              </a:buClr>
            </a:pPr>
            <a:r>
              <a:rPr lang="en-US" sz="2000" dirty="0">
                <a:solidFill>
                  <a:srgbClr val="0070C0"/>
                </a:solidFill>
                <a:latin typeface="+mj-lt"/>
              </a:rPr>
              <a:t>Sophie wanted to touch the heart of the girls. She used to say her sisters, "You must have a sincere and tender affection … It should be a love without weakness, without preferences or attention to appearances and exterior qualities. It will be a tender and delicate love, but also one that is noble, pure and unselfish." </a:t>
            </a:r>
          </a:p>
          <a:p>
            <a:pPr>
              <a:buClr>
                <a:srgbClr val="0070C0"/>
              </a:buClr>
            </a:pPr>
            <a:r>
              <a:rPr lang="en-US" sz="2000" dirty="0">
                <a:solidFill>
                  <a:srgbClr val="0070C0"/>
                </a:solidFill>
                <a:latin typeface="+mj-lt"/>
              </a:rPr>
              <a:t>This kind of love is essential in our educational mission, Aristotle said about to some who approached him, "I cannot teach anything to them, they do not love me " </a:t>
            </a:r>
            <a:endParaRPr lang="en-IE" sz="2000" dirty="0">
              <a:solidFill>
                <a:srgbClr val="0070C0"/>
              </a:solidFill>
              <a:latin typeface="+mj-lt"/>
            </a:endParaRPr>
          </a:p>
        </p:txBody>
      </p:sp>
      <p:pic>
        <p:nvPicPr>
          <p:cNvPr id="5" name="Picture 4"/>
          <p:cNvPicPr>
            <a:picLocks noChangeAspect="1"/>
          </p:cNvPicPr>
          <p:nvPr/>
        </p:nvPicPr>
        <p:blipFill>
          <a:blip r:embed="rId2"/>
          <a:stretch>
            <a:fillRect/>
          </a:stretch>
        </p:blipFill>
        <p:spPr>
          <a:xfrm>
            <a:off x="10167953" y="5000688"/>
            <a:ext cx="2024047" cy="2024047"/>
          </a:xfrm>
          <a:prstGeom prst="rect">
            <a:avLst/>
          </a:prstGeom>
        </p:spPr>
      </p:pic>
    </p:spTree>
    <p:extLst>
      <p:ext uri="{BB962C8B-B14F-4D97-AF65-F5344CB8AC3E}">
        <p14:creationId xmlns:p14="http://schemas.microsoft.com/office/powerpoint/2010/main" val="61066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701" y="365126"/>
            <a:ext cx="9784100" cy="942678"/>
          </a:xfrm>
        </p:spPr>
        <p:txBody>
          <a:bodyPr>
            <a:normAutofit/>
          </a:bodyPr>
          <a:lstStyle/>
          <a:p>
            <a:pPr algn="ctr"/>
            <a:r>
              <a:rPr lang="en-IE" sz="3600" b="1" dirty="0" smtClean="0"/>
              <a:t>2. Interiority</a:t>
            </a:r>
            <a:endParaRPr lang="en-IE" sz="3600" b="1" dirty="0"/>
          </a:p>
        </p:txBody>
      </p:sp>
      <p:sp>
        <p:nvSpPr>
          <p:cNvPr id="3" name="Content Placeholder 2"/>
          <p:cNvSpPr>
            <a:spLocks noGrp="1"/>
          </p:cNvSpPr>
          <p:nvPr>
            <p:ph sz="half" idx="1"/>
          </p:nvPr>
        </p:nvSpPr>
        <p:spPr/>
        <p:txBody>
          <a:bodyPr>
            <a:normAutofit fontScale="70000" lnSpcReduction="20000"/>
          </a:bodyPr>
          <a:lstStyle/>
          <a:p>
            <a:pPr marL="0" indent="0">
              <a:buClr>
                <a:srgbClr val="0070C0"/>
              </a:buClr>
              <a:buNone/>
            </a:pPr>
            <a:r>
              <a:rPr lang="en-IE" sz="3400" dirty="0">
                <a:solidFill>
                  <a:srgbClr val="0070C0"/>
                </a:solidFill>
                <a:latin typeface="+mj-lt"/>
              </a:rPr>
              <a:t>The Chapter in 2016 is the call TO SILENCE, to go deeper into our interior life</a:t>
            </a:r>
          </a:p>
          <a:p>
            <a:pPr marL="0" indent="0">
              <a:buClr>
                <a:srgbClr val="0070C0"/>
              </a:buClr>
              <a:buNone/>
            </a:pPr>
            <a:endParaRPr lang="en-US" sz="3400" dirty="0" smtClean="0">
              <a:solidFill>
                <a:srgbClr val="0070C0"/>
              </a:solidFill>
              <a:latin typeface="+mj-lt"/>
            </a:endParaRPr>
          </a:p>
          <a:p>
            <a:pPr marL="0" indent="0">
              <a:buClr>
                <a:srgbClr val="0070C0"/>
              </a:buClr>
              <a:buNone/>
            </a:pPr>
            <a:endParaRPr lang="en-US" sz="3400" dirty="0">
              <a:solidFill>
                <a:srgbClr val="0070C0"/>
              </a:solidFill>
              <a:latin typeface="+mj-lt"/>
            </a:endParaRPr>
          </a:p>
          <a:p>
            <a:pPr marL="0" indent="0">
              <a:buClr>
                <a:srgbClr val="0070C0"/>
              </a:buClr>
              <a:buNone/>
            </a:pPr>
            <a:endParaRPr lang="en-US" sz="3400" dirty="0" smtClean="0">
              <a:solidFill>
                <a:srgbClr val="0070C0"/>
              </a:solidFill>
              <a:latin typeface="+mj-lt"/>
            </a:endParaRPr>
          </a:p>
          <a:p>
            <a:pPr marL="0" indent="0">
              <a:buClr>
                <a:srgbClr val="0070C0"/>
              </a:buClr>
              <a:buNone/>
            </a:pPr>
            <a:r>
              <a:rPr lang="en-US" sz="3400" dirty="0" smtClean="0">
                <a:solidFill>
                  <a:srgbClr val="0070C0"/>
                </a:solidFill>
                <a:latin typeface="+mj-lt"/>
              </a:rPr>
              <a:t>To </a:t>
            </a:r>
            <a:r>
              <a:rPr lang="en-US" sz="3400" dirty="0">
                <a:solidFill>
                  <a:srgbClr val="0070C0"/>
                </a:solidFill>
                <a:latin typeface="+mj-lt"/>
              </a:rPr>
              <a:t>take care of this interior dimension as educators, we need to protect certain daily spaces for silence and to incorporate them into our everyday life. </a:t>
            </a:r>
            <a:endParaRPr lang="en-US" sz="3400" dirty="0" smtClean="0">
              <a:solidFill>
                <a:srgbClr val="0070C0"/>
              </a:solidFill>
              <a:latin typeface="+mj-lt"/>
            </a:endParaRPr>
          </a:p>
          <a:p>
            <a:pPr marL="0" indent="0">
              <a:buClr>
                <a:srgbClr val="0070C0"/>
              </a:buClr>
              <a:buNone/>
            </a:pPr>
            <a:endParaRPr lang="en-US" sz="2400" dirty="0">
              <a:solidFill>
                <a:srgbClr val="0070C0"/>
              </a:solidFill>
            </a:endParaRPr>
          </a:p>
        </p:txBody>
      </p:sp>
      <p:sp>
        <p:nvSpPr>
          <p:cNvPr id="4" name="Content Placeholder 3"/>
          <p:cNvSpPr>
            <a:spLocks noGrp="1"/>
          </p:cNvSpPr>
          <p:nvPr>
            <p:ph sz="half" idx="2"/>
          </p:nvPr>
        </p:nvSpPr>
        <p:spPr>
          <a:xfrm>
            <a:off x="6584060" y="1307803"/>
            <a:ext cx="4229252" cy="4263103"/>
          </a:xfrm>
        </p:spPr>
        <p:txBody>
          <a:bodyPr>
            <a:normAutofit fontScale="70000" lnSpcReduction="20000"/>
          </a:bodyPr>
          <a:lstStyle/>
          <a:p>
            <a:pPr marL="0" indent="0">
              <a:buClr>
                <a:srgbClr val="0070C0"/>
              </a:buClr>
              <a:buNone/>
            </a:pPr>
            <a:endParaRPr lang="en-US" b="1" dirty="0" smtClean="0">
              <a:solidFill>
                <a:srgbClr val="0070C0"/>
              </a:solidFill>
              <a:latin typeface="+mj-lt"/>
            </a:endParaRPr>
          </a:p>
          <a:p>
            <a:pPr marL="0" indent="0">
              <a:buClr>
                <a:srgbClr val="0070C0"/>
              </a:buClr>
              <a:buNone/>
            </a:pPr>
            <a:endParaRPr lang="en-US" b="1" dirty="0">
              <a:solidFill>
                <a:srgbClr val="0070C0"/>
              </a:solidFill>
              <a:latin typeface="+mj-lt"/>
            </a:endParaRPr>
          </a:p>
          <a:p>
            <a:pPr marL="0" indent="0">
              <a:buClr>
                <a:srgbClr val="0070C0"/>
              </a:buClr>
              <a:buNone/>
            </a:pPr>
            <a:r>
              <a:rPr lang="en-US" sz="2900" dirty="0" smtClean="0">
                <a:solidFill>
                  <a:srgbClr val="0070C0"/>
                </a:solidFill>
                <a:latin typeface="+mj-lt"/>
              </a:rPr>
              <a:t>Janet </a:t>
            </a:r>
            <a:r>
              <a:rPr lang="en-US" sz="2900" dirty="0">
                <a:solidFill>
                  <a:srgbClr val="0070C0"/>
                </a:solidFill>
                <a:latin typeface="+mj-lt"/>
              </a:rPr>
              <a:t>Stuart in Japan</a:t>
            </a:r>
          </a:p>
          <a:p>
            <a:pPr marL="0" indent="0">
              <a:buClr>
                <a:srgbClr val="0070C0"/>
              </a:buClr>
              <a:buNone/>
            </a:pPr>
            <a:r>
              <a:rPr lang="en-US" sz="2900" dirty="0">
                <a:solidFill>
                  <a:srgbClr val="0070C0"/>
                </a:solidFill>
                <a:latin typeface="+mj-lt"/>
              </a:rPr>
              <a:t>"It is very advantageous not to be oppressed all the time by competitiveness …but to have intermittent moments of relative solitude, in silence, complete freedom, even if you are not completely on your </a:t>
            </a:r>
            <a:r>
              <a:rPr lang="en-US" sz="2900" dirty="0" smtClean="0">
                <a:solidFill>
                  <a:srgbClr val="0070C0"/>
                </a:solidFill>
                <a:latin typeface="+mj-lt"/>
              </a:rPr>
              <a:t>own..….”</a:t>
            </a:r>
            <a:endParaRPr lang="en-IE" sz="2900" dirty="0">
              <a:solidFill>
                <a:srgbClr val="0070C0"/>
              </a:solidFill>
              <a:latin typeface="+mj-lt"/>
            </a:endParaRPr>
          </a:p>
          <a:p>
            <a:pPr marL="0" indent="0">
              <a:buClr>
                <a:srgbClr val="0070C0"/>
              </a:buClr>
              <a:buNone/>
            </a:pPr>
            <a:endParaRPr lang="en-IE" sz="2900" dirty="0" smtClean="0">
              <a:solidFill>
                <a:srgbClr val="0070C0"/>
              </a:solidFill>
              <a:latin typeface="+mj-lt"/>
            </a:endParaRPr>
          </a:p>
          <a:p>
            <a:pPr marL="0" indent="0">
              <a:buClr>
                <a:srgbClr val="0070C0"/>
              </a:buClr>
              <a:buNone/>
            </a:pPr>
            <a:r>
              <a:rPr lang="en-IE" sz="2900" dirty="0" smtClean="0">
                <a:solidFill>
                  <a:srgbClr val="0070C0"/>
                </a:solidFill>
                <a:latin typeface="+mj-lt"/>
              </a:rPr>
              <a:t>“It is necessary to remember that each of the girls is assigned a mission in life. Neither we not they know what it is but we must help them discover their own mission and to value it”</a:t>
            </a:r>
            <a:endParaRPr lang="en-IE" sz="2900" dirty="0">
              <a:solidFill>
                <a:srgbClr val="0070C0"/>
              </a:solidFill>
              <a:latin typeface="+mj-lt"/>
            </a:endParaRPr>
          </a:p>
        </p:txBody>
      </p:sp>
      <p:pic>
        <p:nvPicPr>
          <p:cNvPr id="5" name="Picture 4"/>
          <p:cNvPicPr>
            <a:picLocks noChangeAspect="1"/>
          </p:cNvPicPr>
          <p:nvPr/>
        </p:nvPicPr>
        <p:blipFill>
          <a:blip r:embed="rId2"/>
          <a:stretch>
            <a:fillRect/>
          </a:stretch>
        </p:blipFill>
        <p:spPr>
          <a:xfrm>
            <a:off x="10348181" y="4926260"/>
            <a:ext cx="2024047" cy="2024047"/>
          </a:xfrm>
          <a:prstGeom prst="rect">
            <a:avLst/>
          </a:prstGeom>
        </p:spPr>
      </p:pic>
    </p:spTree>
    <p:extLst>
      <p:ext uri="{BB962C8B-B14F-4D97-AF65-F5344CB8AC3E}">
        <p14:creationId xmlns:p14="http://schemas.microsoft.com/office/powerpoint/2010/main" val="23966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DEDD01B8-816B-49B7-8C81-03AB51D87C5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0</TotalTime>
  <Words>1260</Words>
  <Application>Microsoft Office PowerPoint</Application>
  <PresentationFormat>Widescreen</PresentationFormat>
  <Paragraphs>93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Cloud skipper design template</vt:lpstr>
      <vt:lpstr>PowerPoint Presentation</vt:lpstr>
      <vt:lpstr>Mariola Lopez -Three areas explored: </vt:lpstr>
      <vt:lpstr> The rush and immediacy of everyday life? </vt:lpstr>
      <vt:lpstr>1. The Heart</vt:lpstr>
      <vt:lpstr>The Pericardium </vt:lpstr>
      <vt:lpstr>The Heart   -  Fear</vt:lpstr>
      <vt:lpstr>The Heart -VALUE and TRUST</vt:lpstr>
      <vt:lpstr>Touching people’s hearts</vt:lpstr>
      <vt:lpstr>2. Interiority</vt:lpstr>
      <vt:lpstr>Putting beauty in our mission</vt:lpstr>
      <vt:lpstr>3. Everyday life-The Perfume</vt:lpstr>
      <vt:lpstr>Everyday Life-The Perfume</vt:lpstr>
      <vt:lpstr>Our heritage from the first Sacred Heart educators </vt:lpstr>
      <vt:lpstr>Gratitude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from the Heart</dc:title>
  <dc:creator>Grainne Clear</dc:creator>
  <cp:lastModifiedBy>Patricia Bourden</cp:lastModifiedBy>
  <cp:revision>52</cp:revision>
  <cp:lastPrinted>2018-02-21T14:57:25Z</cp:lastPrinted>
  <dcterms:created xsi:type="dcterms:W3CDTF">2018-02-20T10:51:43Z</dcterms:created>
  <dcterms:modified xsi:type="dcterms:W3CDTF">2018-02-21T15:03:36Z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